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3"/>
  </p:sldMasterIdLst>
  <p:notesMasterIdLst>
    <p:notesMasterId r:id="rId6"/>
  </p:notesMasterIdLst>
  <p:sldIdLst>
    <p:sldId id="262" r:id="rId4"/>
    <p:sldId id="267" r:id="rId5"/>
  </p:sldIdLst>
  <p:sldSz cx="13258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582"/>
    <a:srgbClr val="00AA9E"/>
    <a:srgbClr val="E5007E"/>
    <a:srgbClr val="F7AB33"/>
    <a:srgbClr val="C5E4E3"/>
    <a:srgbClr val="F5CED1"/>
    <a:srgbClr val="ECF400"/>
    <a:srgbClr val="B37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CD134-71FB-4F62-B167-1A055B6F9BA3}" v="33" dt="2023-06-30T16:49:05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/>
    <p:restoredTop sz="94242" autoAdjust="0"/>
  </p:normalViewPr>
  <p:slideViewPr>
    <p:cSldViewPr snapToGrid="0" snapToObjects="1">
      <p:cViewPr varScale="1">
        <p:scale>
          <a:sx n="105" d="100"/>
          <a:sy n="105" d="100"/>
        </p:scale>
        <p:origin x="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A0000-D464-45CA-B150-5FA54152272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25B79-5F75-4854-BA5B-1CB739577C0F}">
      <dgm:prSet phldrT="[Text]" custT="1"/>
      <dgm:spPr>
        <a:solidFill>
          <a:srgbClr val="283582"/>
        </a:solidFill>
        <a:ln>
          <a:noFill/>
        </a:ln>
      </dgm:spPr>
      <dgm:t>
        <a:bodyPr/>
        <a:lstStyle/>
        <a:p>
          <a:pPr algn="ctr"/>
          <a:r>
            <a:rPr lang="en-US" sz="1400" b="1" dirty="0"/>
            <a:t>Master Contracts/</a:t>
          </a:r>
          <a:br>
            <a:rPr lang="en-US" sz="1400" b="1" dirty="0"/>
          </a:br>
          <a:r>
            <a:rPr lang="en-US" sz="1400" b="1" dirty="0"/>
            <a:t>Streamlined Ethics</a:t>
          </a:r>
        </a:p>
      </dgm:t>
    </dgm:pt>
    <dgm:pt modelId="{F0853719-A651-46AD-BC5D-236F8D926257}" type="parTrans" cxnId="{391E63F0-40FB-4E49-90F1-4FF44544AD4B}">
      <dgm:prSet/>
      <dgm:spPr/>
      <dgm:t>
        <a:bodyPr/>
        <a:lstStyle/>
        <a:p>
          <a:endParaRPr lang="en-US"/>
        </a:p>
      </dgm:t>
    </dgm:pt>
    <dgm:pt modelId="{62945ACE-B2C3-47DA-9547-921EC1682E15}" type="sibTrans" cxnId="{391E63F0-40FB-4E49-90F1-4FF44544AD4B}">
      <dgm:prSet/>
      <dgm:spPr>
        <a:ln>
          <a:solidFill>
            <a:srgbClr val="C5E4E3"/>
          </a:solidFill>
        </a:ln>
      </dgm:spPr>
      <dgm:t>
        <a:bodyPr/>
        <a:lstStyle/>
        <a:p>
          <a:endParaRPr lang="en-US"/>
        </a:p>
      </dgm:t>
    </dgm:pt>
    <dgm:pt modelId="{ACCE9A6B-718D-4E05-8EE8-823F144B5FE9}">
      <dgm:prSet phldrT="[Text]" custT="1"/>
      <dgm:spPr>
        <a:solidFill>
          <a:srgbClr val="283582"/>
        </a:solidFill>
        <a:ln>
          <a:noFill/>
        </a:ln>
      </dgm:spPr>
      <dgm:t>
        <a:bodyPr/>
        <a:lstStyle/>
        <a:p>
          <a:pPr algn="ctr"/>
          <a:r>
            <a:rPr lang="en-US" sz="1400" b="1" dirty="0"/>
            <a:t>Data Coordinating Centre</a:t>
          </a:r>
          <a:br>
            <a:rPr lang="en-US" sz="1400" b="1" dirty="0"/>
          </a:br>
          <a:r>
            <a:rPr lang="en-US" sz="1050" i="1" dirty="0"/>
            <a:t>(Women and Children’s Health Research Institute)</a:t>
          </a:r>
          <a:endParaRPr lang="en-US" sz="1400" b="1" dirty="0"/>
        </a:p>
      </dgm:t>
    </dgm:pt>
    <dgm:pt modelId="{FDF8AC96-CD40-4D85-B729-334CDCE74CED}" type="parTrans" cxnId="{3B283BE6-CE1F-4A5B-858D-5135F81EE152}">
      <dgm:prSet/>
      <dgm:spPr/>
      <dgm:t>
        <a:bodyPr/>
        <a:lstStyle/>
        <a:p>
          <a:endParaRPr lang="en-US"/>
        </a:p>
      </dgm:t>
    </dgm:pt>
    <dgm:pt modelId="{99A3002F-562B-48B2-9910-11BA510BDCEE}" type="sibTrans" cxnId="{3B283BE6-CE1F-4A5B-858D-5135F81EE152}">
      <dgm:prSet/>
      <dgm:spPr/>
      <dgm:t>
        <a:bodyPr/>
        <a:lstStyle/>
        <a:p>
          <a:endParaRPr lang="en-US"/>
        </a:p>
      </dgm:t>
    </dgm:pt>
    <dgm:pt modelId="{2D58D727-5B7C-4CE5-94DD-78A45AAF157C}">
      <dgm:prSet phldrT="[Text]" custT="1"/>
      <dgm:spPr>
        <a:solidFill>
          <a:srgbClr val="283582"/>
        </a:solidFill>
        <a:ln>
          <a:noFill/>
        </a:ln>
      </dgm:spPr>
      <dgm:t>
        <a:bodyPr/>
        <a:lstStyle/>
        <a:p>
          <a:pPr algn="ctr"/>
          <a:r>
            <a:rPr lang="en-US" sz="1400" b="1" dirty="0"/>
            <a:t>Communications/Social Media Engagement</a:t>
          </a:r>
        </a:p>
      </dgm:t>
    </dgm:pt>
    <dgm:pt modelId="{9A2F6049-877A-4A68-A098-A7CE6C7A86EF}" type="parTrans" cxnId="{725B075F-FCEB-42F3-BBFC-42CD743E2609}">
      <dgm:prSet/>
      <dgm:spPr/>
      <dgm:t>
        <a:bodyPr/>
        <a:lstStyle/>
        <a:p>
          <a:endParaRPr lang="en-US"/>
        </a:p>
      </dgm:t>
    </dgm:pt>
    <dgm:pt modelId="{BC6AD0EA-F1F1-4137-8198-E6F26FCC9157}" type="sibTrans" cxnId="{725B075F-FCEB-42F3-BBFC-42CD743E2609}">
      <dgm:prSet/>
      <dgm:spPr/>
      <dgm:t>
        <a:bodyPr/>
        <a:lstStyle/>
        <a:p>
          <a:endParaRPr lang="en-US"/>
        </a:p>
      </dgm:t>
    </dgm:pt>
    <dgm:pt modelId="{2927966C-32D2-49E8-838E-DC6846D8FF9F}">
      <dgm:prSet custT="1"/>
      <dgm:spPr>
        <a:solidFill>
          <a:srgbClr val="283582"/>
        </a:solidFill>
        <a:ln>
          <a:noFill/>
        </a:ln>
      </dgm:spPr>
      <dgm:t>
        <a:bodyPr/>
        <a:lstStyle/>
        <a:p>
          <a:pPr algn="ctr"/>
          <a:r>
            <a:rPr lang="en-US" sz="1400" b="1" dirty="0"/>
            <a:t>Mentorship/Training</a:t>
          </a:r>
        </a:p>
      </dgm:t>
    </dgm:pt>
    <dgm:pt modelId="{5CD281D3-0038-4724-BBFB-853D9EF2B16D}" type="parTrans" cxnId="{E254066D-AA71-48C2-B981-C3888161ED3B}">
      <dgm:prSet/>
      <dgm:spPr/>
      <dgm:t>
        <a:bodyPr/>
        <a:lstStyle/>
        <a:p>
          <a:endParaRPr lang="en-US"/>
        </a:p>
      </dgm:t>
    </dgm:pt>
    <dgm:pt modelId="{19FF7F8C-99BF-424C-BB62-C8BD08065B07}" type="sibTrans" cxnId="{E254066D-AA71-48C2-B981-C3888161ED3B}">
      <dgm:prSet/>
      <dgm:spPr/>
      <dgm:t>
        <a:bodyPr/>
        <a:lstStyle/>
        <a:p>
          <a:endParaRPr lang="en-US"/>
        </a:p>
      </dgm:t>
    </dgm:pt>
    <dgm:pt modelId="{6CDCEBBA-1EDA-4D6B-A23A-CAD630D4B8AA}">
      <dgm:prSet custT="1"/>
      <dgm:spPr>
        <a:solidFill>
          <a:srgbClr val="283582"/>
        </a:solidFill>
      </dgm:spPr>
      <dgm:t>
        <a:bodyPr/>
        <a:lstStyle/>
        <a:p>
          <a:pPr algn="ctr"/>
          <a:r>
            <a:rPr lang="en-US" sz="1400" b="1" dirty="0"/>
            <a:t>Coordinating Centre</a:t>
          </a:r>
          <a:br>
            <a:rPr lang="en-US" sz="1400" b="1" dirty="0"/>
          </a:br>
          <a:r>
            <a:rPr lang="en-US" sz="1050" i="1" dirty="0"/>
            <a:t>(Maternal Infant Child and Youth </a:t>
          </a:r>
          <a:br>
            <a:rPr lang="en-US" sz="1050" i="1" dirty="0"/>
          </a:br>
          <a:r>
            <a:rPr lang="en-US" sz="1050" i="1" dirty="0"/>
            <a:t>Research Network)</a:t>
          </a:r>
          <a:endParaRPr lang="en-US" sz="1050" b="1" dirty="0"/>
        </a:p>
      </dgm:t>
    </dgm:pt>
    <dgm:pt modelId="{F7712655-15C5-47D8-86B1-D990D630449A}" type="sibTrans" cxnId="{59DF65C8-B5D6-4EC7-B519-CFC8B4F5C96E}">
      <dgm:prSet/>
      <dgm:spPr/>
      <dgm:t>
        <a:bodyPr/>
        <a:lstStyle/>
        <a:p>
          <a:endParaRPr lang="en-US"/>
        </a:p>
      </dgm:t>
    </dgm:pt>
    <dgm:pt modelId="{6831DEDC-4D4B-40EB-8EEA-6FC76AAEA7BE}" type="parTrans" cxnId="{59DF65C8-B5D6-4EC7-B519-CFC8B4F5C96E}">
      <dgm:prSet/>
      <dgm:spPr/>
      <dgm:t>
        <a:bodyPr/>
        <a:lstStyle/>
        <a:p>
          <a:endParaRPr lang="en-US"/>
        </a:p>
      </dgm:t>
    </dgm:pt>
    <dgm:pt modelId="{E58E0BCC-083A-46AD-A33F-98E40F0F57A5}" type="pres">
      <dgm:prSet presAssocID="{5B1A0000-D464-45CA-B150-5FA541522722}" presName="Name0" presStyleCnt="0">
        <dgm:presLayoutVars>
          <dgm:chMax val="7"/>
          <dgm:chPref val="7"/>
          <dgm:dir val="rev"/>
        </dgm:presLayoutVars>
      </dgm:prSet>
      <dgm:spPr/>
    </dgm:pt>
    <dgm:pt modelId="{E7D8C529-EC10-47BD-985A-885C7B9304A6}" type="pres">
      <dgm:prSet presAssocID="{5B1A0000-D464-45CA-B150-5FA541522722}" presName="Name1" presStyleCnt="0"/>
      <dgm:spPr/>
    </dgm:pt>
    <dgm:pt modelId="{C8A12605-C178-45A3-8AF6-AA2E329A7D1A}" type="pres">
      <dgm:prSet presAssocID="{5B1A0000-D464-45CA-B150-5FA541522722}" presName="cycle" presStyleCnt="0"/>
      <dgm:spPr/>
    </dgm:pt>
    <dgm:pt modelId="{26E4E588-AC2F-4FB5-ABAA-E911786E27A0}" type="pres">
      <dgm:prSet presAssocID="{5B1A0000-D464-45CA-B150-5FA541522722}" presName="srcNode" presStyleLbl="node1" presStyleIdx="0" presStyleCnt="5"/>
      <dgm:spPr/>
    </dgm:pt>
    <dgm:pt modelId="{A20C0697-C475-4661-B08F-B5941D6C393B}" type="pres">
      <dgm:prSet presAssocID="{5B1A0000-D464-45CA-B150-5FA541522722}" presName="conn" presStyleLbl="parChTrans1D2" presStyleIdx="0" presStyleCnt="1"/>
      <dgm:spPr/>
    </dgm:pt>
    <dgm:pt modelId="{A115710B-90AF-4705-A9D8-48925CD0EC9C}" type="pres">
      <dgm:prSet presAssocID="{5B1A0000-D464-45CA-B150-5FA541522722}" presName="extraNode" presStyleLbl="node1" presStyleIdx="0" presStyleCnt="5"/>
      <dgm:spPr/>
    </dgm:pt>
    <dgm:pt modelId="{372902C9-63C8-4783-9DB0-494D45E91657}" type="pres">
      <dgm:prSet presAssocID="{5B1A0000-D464-45CA-B150-5FA541522722}" presName="dstNode" presStyleLbl="node1" presStyleIdx="0" presStyleCnt="5"/>
      <dgm:spPr/>
    </dgm:pt>
    <dgm:pt modelId="{D0CC9A67-6772-4AE8-AD2A-A445E068FDF2}" type="pres">
      <dgm:prSet presAssocID="{6CDCEBBA-1EDA-4D6B-A23A-CAD630D4B8AA}" presName="text_1" presStyleLbl="node1" presStyleIdx="0" presStyleCnt="5" custScaleX="109535" custScaleY="112761">
        <dgm:presLayoutVars>
          <dgm:bulletEnabled val="1"/>
        </dgm:presLayoutVars>
      </dgm:prSet>
      <dgm:spPr>
        <a:prstGeom prst="roundRect">
          <a:avLst/>
        </a:prstGeom>
      </dgm:spPr>
    </dgm:pt>
    <dgm:pt modelId="{C0322CB1-CA8E-429D-A9C9-63A25431D869}" type="pres">
      <dgm:prSet presAssocID="{6CDCEBBA-1EDA-4D6B-A23A-CAD630D4B8AA}" presName="accent_1" presStyleCnt="0"/>
      <dgm:spPr/>
    </dgm:pt>
    <dgm:pt modelId="{B49D8527-8A5F-4A17-9935-676831161F56}" type="pres">
      <dgm:prSet presAssocID="{6CDCEBBA-1EDA-4D6B-A23A-CAD630D4B8AA}" presName="accentRepeatNode" presStyleLbl="solidFgAcc1" presStyleIdx="0" presStyleCnt="5"/>
      <dgm:spPr>
        <a:ln>
          <a:solidFill>
            <a:srgbClr val="C5E4E3"/>
          </a:solidFill>
        </a:ln>
      </dgm:spPr>
    </dgm:pt>
    <dgm:pt modelId="{EF095DC7-0415-4D9C-9C59-BE1690D9DFF0}" type="pres">
      <dgm:prSet presAssocID="{E4C25B79-5F75-4854-BA5B-1CB739577C0F}" presName="text_2" presStyleLbl="node1" presStyleIdx="1" presStyleCnt="5" custScaleX="109972">
        <dgm:presLayoutVars>
          <dgm:bulletEnabled val="1"/>
        </dgm:presLayoutVars>
      </dgm:prSet>
      <dgm:spPr>
        <a:prstGeom prst="roundRect">
          <a:avLst/>
        </a:prstGeom>
      </dgm:spPr>
    </dgm:pt>
    <dgm:pt modelId="{D51817C9-E8EC-42F4-B54E-78BCC415172A}" type="pres">
      <dgm:prSet presAssocID="{E4C25B79-5F75-4854-BA5B-1CB739577C0F}" presName="accent_2" presStyleCnt="0"/>
      <dgm:spPr/>
    </dgm:pt>
    <dgm:pt modelId="{9754BB72-D3E5-42C8-A9C4-E4F7ECBEE672}" type="pres">
      <dgm:prSet presAssocID="{E4C25B79-5F75-4854-BA5B-1CB739577C0F}" presName="accentRepeatNode" presStyleLbl="solidFgAcc1" presStyleIdx="1" presStyleCnt="5"/>
      <dgm:spPr>
        <a:ln>
          <a:solidFill>
            <a:srgbClr val="C5E4E3"/>
          </a:solidFill>
        </a:ln>
      </dgm:spPr>
    </dgm:pt>
    <dgm:pt modelId="{00BDFAE0-D934-4BB3-B88D-BFE948A531CD}" type="pres">
      <dgm:prSet presAssocID="{ACCE9A6B-718D-4E05-8EE8-823F144B5FE9}" presName="text_3" presStyleLbl="node1" presStyleIdx="2" presStyleCnt="5" custScaleX="110450" custScaleY="110307">
        <dgm:presLayoutVars>
          <dgm:bulletEnabled val="1"/>
        </dgm:presLayoutVars>
      </dgm:prSet>
      <dgm:spPr>
        <a:prstGeom prst="roundRect">
          <a:avLst/>
        </a:prstGeom>
      </dgm:spPr>
    </dgm:pt>
    <dgm:pt modelId="{14FBD165-F587-4307-8158-5173B9A42596}" type="pres">
      <dgm:prSet presAssocID="{ACCE9A6B-718D-4E05-8EE8-823F144B5FE9}" presName="accent_3" presStyleCnt="0"/>
      <dgm:spPr/>
    </dgm:pt>
    <dgm:pt modelId="{9D2A3E5A-2A3B-445A-9F56-F86C1E4613BC}" type="pres">
      <dgm:prSet presAssocID="{ACCE9A6B-718D-4E05-8EE8-823F144B5FE9}" presName="accentRepeatNode" presStyleLbl="solidFgAcc1" presStyleIdx="2" presStyleCnt="5"/>
      <dgm:spPr>
        <a:ln>
          <a:solidFill>
            <a:srgbClr val="C5E4E3"/>
          </a:solidFill>
        </a:ln>
      </dgm:spPr>
    </dgm:pt>
    <dgm:pt modelId="{27FCF7E6-DD27-4B43-9E64-9011D2A8A9C2}" type="pres">
      <dgm:prSet presAssocID="{2D58D727-5B7C-4CE5-94DD-78A45AAF157C}" presName="text_4" presStyleLbl="node1" presStyleIdx="3" presStyleCnt="5" custScaleX="109972">
        <dgm:presLayoutVars>
          <dgm:bulletEnabled val="1"/>
        </dgm:presLayoutVars>
      </dgm:prSet>
      <dgm:spPr>
        <a:prstGeom prst="roundRect">
          <a:avLst/>
        </a:prstGeom>
      </dgm:spPr>
    </dgm:pt>
    <dgm:pt modelId="{25698445-51DE-447D-AC32-5D51AF7BCE8A}" type="pres">
      <dgm:prSet presAssocID="{2D58D727-5B7C-4CE5-94DD-78A45AAF157C}" presName="accent_4" presStyleCnt="0"/>
      <dgm:spPr/>
    </dgm:pt>
    <dgm:pt modelId="{EAE294E3-69D4-47C1-94EB-6E557E3E5146}" type="pres">
      <dgm:prSet presAssocID="{2D58D727-5B7C-4CE5-94DD-78A45AAF157C}" presName="accentRepeatNode" presStyleLbl="solidFgAcc1" presStyleIdx="3" presStyleCnt="5"/>
      <dgm:spPr>
        <a:ln>
          <a:solidFill>
            <a:srgbClr val="C5E4E3"/>
          </a:solidFill>
        </a:ln>
      </dgm:spPr>
    </dgm:pt>
    <dgm:pt modelId="{72CB1AA7-F166-4377-B792-8FCE13475527}" type="pres">
      <dgm:prSet presAssocID="{2927966C-32D2-49E8-838E-DC6846D8FF9F}" presName="text_5" presStyleLbl="node1" presStyleIdx="4" presStyleCnt="5" custScaleX="108681">
        <dgm:presLayoutVars>
          <dgm:bulletEnabled val="1"/>
        </dgm:presLayoutVars>
      </dgm:prSet>
      <dgm:spPr>
        <a:prstGeom prst="roundRect">
          <a:avLst/>
        </a:prstGeom>
      </dgm:spPr>
    </dgm:pt>
    <dgm:pt modelId="{DDF34336-CAFC-41E7-B907-C123FBCA4D8C}" type="pres">
      <dgm:prSet presAssocID="{2927966C-32D2-49E8-838E-DC6846D8FF9F}" presName="accent_5" presStyleCnt="0"/>
      <dgm:spPr/>
    </dgm:pt>
    <dgm:pt modelId="{6A3205E7-D4BD-4283-9B1A-CDDABA0DFFB3}" type="pres">
      <dgm:prSet presAssocID="{2927966C-32D2-49E8-838E-DC6846D8FF9F}" presName="accentRepeatNode" presStyleLbl="solidFgAcc1" presStyleIdx="4" presStyleCnt="5"/>
      <dgm:spPr>
        <a:ln>
          <a:solidFill>
            <a:srgbClr val="C5E4E3"/>
          </a:solidFill>
        </a:ln>
      </dgm:spPr>
    </dgm:pt>
  </dgm:ptLst>
  <dgm:cxnLst>
    <dgm:cxn modelId="{E924260A-700B-4C0A-B2E0-96F604CCED64}" type="presOf" srcId="{ACCE9A6B-718D-4E05-8EE8-823F144B5FE9}" destId="{00BDFAE0-D934-4BB3-B88D-BFE948A531CD}" srcOrd="0" destOrd="0" presId="urn:microsoft.com/office/officeart/2008/layout/VerticalCurvedList"/>
    <dgm:cxn modelId="{B38E131B-3268-4CB3-9D86-341F8BDD19F4}" type="presOf" srcId="{E4C25B79-5F75-4854-BA5B-1CB739577C0F}" destId="{EF095DC7-0415-4D9C-9C59-BE1690D9DFF0}" srcOrd="0" destOrd="0" presId="urn:microsoft.com/office/officeart/2008/layout/VerticalCurvedList"/>
    <dgm:cxn modelId="{7E87BA24-EB39-4406-82F2-1B1A36E40908}" type="presOf" srcId="{6CDCEBBA-1EDA-4D6B-A23A-CAD630D4B8AA}" destId="{D0CC9A67-6772-4AE8-AD2A-A445E068FDF2}" srcOrd="0" destOrd="0" presId="urn:microsoft.com/office/officeart/2008/layout/VerticalCurvedList"/>
    <dgm:cxn modelId="{725B075F-FCEB-42F3-BBFC-42CD743E2609}" srcId="{5B1A0000-D464-45CA-B150-5FA541522722}" destId="{2D58D727-5B7C-4CE5-94DD-78A45AAF157C}" srcOrd="3" destOrd="0" parTransId="{9A2F6049-877A-4A68-A098-A7CE6C7A86EF}" sibTransId="{BC6AD0EA-F1F1-4137-8198-E6F26FCC9157}"/>
    <dgm:cxn modelId="{E254066D-AA71-48C2-B981-C3888161ED3B}" srcId="{5B1A0000-D464-45CA-B150-5FA541522722}" destId="{2927966C-32D2-49E8-838E-DC6846D8FF9F}" srcOrd="4" destOrd="0" parTransId="{5CD281D3-0038-4724-BBFB-853D9EF2B16D}" sibTransId="{19FF7F8C-99BF-424C-BB62-C8BD08065B07}"/>
    <dgm:cxn modelId="{289020A4-0E41-4A47-8E37-92CDF140E643}" type="presOf" srcId="{F7712655-15C5-47D8-86B1-D990D630449A}" destId="{A20C0697-C475-4661-B08F-B5941D6C393B}" srcOrd="0" destOrd="0" presId="urn:microsoft.com/office/officeart/2008/layout/VerticalCurvedList"/>
    <dgm:cxn modelId="{A0C9E5AE-6854-4D08-82D3-1AEC7A7843E2}" type="presOf" srcId="{5B1A0000-D464-45CA-B150-5FA541522722}" destId="{E58E0BCC-083A-46AD-A33F-98E40F0F57A5}" srcOrd="0" destOrd="0" presId="urn:microsoft.com/office/officeart/2008/layout/VerticalCurvedList"/>
    <dgm:cxn modelId="{59DF65C8-B5D6-4EC7-B519-CFC8B4F5C96E}" srcId="{5B1A0000-D464-45CA-B150-5FA541522722}" destId="{6CDCEBBA-1EDA-4D6B-A23A-CAD630D4B8AA}" srcOrd="0" destOrd="0" parTransId="{6831DEDC-4D4B-40EB-8EEA-6FC76AAEA7BE}" sibTransId="{F7712655-15C5-47D8-86B1-D990D630449A}"/>
    <dgm:cxn modelId="{A5246CE1-26ED-4335-A768-C2ACAA079390}" type="presOf" srcId="{2927966C-32D2-49E8-838E-DC6846D8FF9F}" destId="{72CB1AA7-F166-4377-B792-8FCE13475527}" srcOrd="0" destOrd="0" presId="urn:microsoft.com/office/officeart/2008/layout/VerticalCurvedList"/>
    <dgm:cxn modelId="{3B283BE6-CE1F-4A5B-858D-5135F81EE152}" srcId="{5B1A0000-D464-45CA-B150-5FA541522722}" destId="{ACCE9A6B-718D-4E05-8EE8-823F144B5FE9}" srcOrd="2" destOrd="0" parTransId="{FDF8AC96-CD40-4D85-B729-334CDCE74CED}" sibTransId="{99A3002F-562B-48B2-9910-11BA510BDCEE}"/>
    <dgm:cxn modelId="{391E63F0-40FB-4E49-90F1-4FF44544AD4B}" srcId="{5B1A0000-D464-45CA-B150-5FA541522722}" destId="{E4C25B79-5F75-4854-BA5B-1CB739577C0F}" srcOrd="1" destOrd="0" parTransId="{F0853719-A651-46AD-BC5D-236F8D926257}" sibTransId="{62945ACE-B2C3-47DA-9547-921EC1682E15}"/>
    <dgm:cxn modelId="{20F662F3-426E-4381-A031-0498EEDF2397}" type="presOf" srcId="{2D58D727-5B7C-4CE5-94DD-78A45AAF157C}" destId="{27FCF7E6-DD27-4B43-9E64-9011D2A8A9C2}" srcOrd="0" destOrd="0" presId="urn:microsoft.com/office/officeart/2008/layout/VerticalCurvedList"/>
    <dgm:cxn modelId="{34EDDEC9-9B42-45EB-BF41-26746B7B6AA6}" type="presParOf" srcId="{E58E0BCC-083A-46AD-A33F-98E40F0F57A5}" destId="{E7D8C529-EC10-47BD-985A-885C7B9304A6}" srcOrd="0" destOrd="0" presId="urn:microsoft.com/office/officeart/2008/layout/VerticalCurvedList"/>
    <dgm:cxn modelId="{CEAE8E92-2871-47FF-A0A5-F3FE72F7D355}" type="presParOf" srcId="{E7D8C529-EC10-47BD-985A-885C7B9304A6}" destId="{C8A12605-C178-45A3-8AF6-AA2E329A7D1A}" srcOrd="0" destOrd="0" presId="urn:microsoft.com/office/officeart/2008/layout/VerticalCurvedList"/>
    <dgm:cxn modelId="{B14E4272-818A-4F30-8068-5B0C7A069038}" type="presParOf" srcId="{C8A12605-C178-45A3-8AF6-AA2E329A7D1A}" destId="{26E4E588-AC2F-4FB5-ABAA-E911786E27A0}" srcOrd="0" destOrd="0" presId="urn:microsoft.com/office/officeart/2008/layout/VerticalCurvedList"/>
    <dgm:cxn modelId="{BDE426BD-659F-40F6-8F1A-BFD9EFB7890A}" type="presParOf" srcId="{C8A12605-C178-45A3-8AF6-AA2E329A7D1A}" destId="{A20C0697-C475-4661-B08F-B5941D6C393B}" srcOrd="1" destOrd="0" presId="urn:microsoft.com/office/officeart/2008/layout/VerticalCurvedList"/>
    <dgm:cxn modelId="{0136CB93-B125-4812-91CE-BC5653C87885}" type="presParOf" srcId="{C8A12605-C178-45A3-8AF6-AA2E329A7D1A}" destId="{A115710B-90AF-4705-A9D8-48925CD0EC9C}" srcOrd="2" destOrd="0" presId="urn:microsoft.com/office/officeart/2008/layout/VerticalCurvedList"/>
    <dgm:cxn modelId="{0F1CF0AC-BAA2-44B5-A2DC-56EFEDC40A74}" type="presParOf" srcId="{C8A12605-C178-45A3-8AF6-AA2E329A7D1A}" destId="{372902C9-63C8-4783-9DB0-494D45E91657}" srcOrd="3" destOrd="0" presId="urn:microsoft.com/office/officeart/2008/layout/VerticalCurvedList"/>
    <dgm:cxn modelId="{FCB44106-B61E-4F4D-8341-48CBFF017F98}" type="presParOf" srcId="{E7D8C529-EC10-47BD-985A-885C7B9304A6}" destId="{D0CC9A67-6772-4AE8-AD2A-A445E068FDF2}" srcOrd="1" destOrd="0" presId="urn:microsoft.com/office/officeart/2008/layout/VerticalCurvedList"/>
    <dgm:cxn modelId="{E1D92B35-5221-497B-B25D-F337A2B87939}" type="presParOf" srcId="{E7D8C529-EC10-47BD-985A-885C7B9304A6}" destId="{C0322CB1-CA8E-429D-A9C9-63A25431D869}" srcOrd="2" destOrd="0" presId="urn:microsoft.com/office/officeart/2008/layout/VerticalCurvedList"/>
    <dgm:cxn modelId="{6FAD5514-F2A4-47BB-BD78-017FBE3B6D8B}" type="presParOf" srcId="{C0322CB1-CA8E-429D-A9C9-63A25431D869}" destId="{B49D8527-8A5F-4A17-9935-676831161F56}" srcOrd="0" destOrd="0" presId="urn:microsoft.com/office/officeart/2008/layout/VerticalCurvedList"/>
    <dgm:cxn modelId="{C16F540E-1477-43AE-A4B0-40771AEAD7D9}" type="presParOf" srcId="{E7D8C529-EC10-47BD-985A-885C7B9304A6}" destId="{EF095DC7-0415-4D9C-9C59-BE1690D9DFF0}" srcOrd="3" destOrd="0" presId="urn:microsoft.com/office/officeart/2008/layout/VerticalCurvedList"/>
    <dgm:cxn modelId="{154B7D53-9441-4B5F-9EEF-1AB47AD42F8E}" type="presParOf" srcId="{E7D8C529-EC10-47BD-985A-885C7B9304A6}" destId="{D51817C9-E8EC-42F4-B54E-78BCC415172A}" srcOrd="4" destOrd="0" presId="urn:microsoft.com/office/officeart/2008/layout/VerticalCurvedList"/>
    <dgm:cxn modelId="{D937F533-4F3C-4FAB-8A2A-C814BBBB462C}" type="presParOf" srcId="{D51817C9-E8EC-42F4-B54E-78BCC415172A}" destId="{9754BB72-D3E5-42C8-A9C4-E4F7ECBEE672}" srcOrd="0" destOrd="0" presId="urn:microsoft.com/office/officeart/2008/layout/VerticalCurvedList"/>
    <dgm:cxn modelId="{6CF1A08F-730F-494E-AE44-D10DEDACCEF8}" type="presParOf" srcId="{E7D8C529-EC10-47BD-985A-885C7B9304A6}" destId="{00BDFAE0-D934-4BB3-B88D-BFE948A531CD}" srcOrd="5" destOrd="0" presId="urn:microsoft.com/office/officeart/2008/layout/VerticalCurvedList"/>
    <dgm:cxn modelId="{981D84E9-A248-437B-962C-95CEB5D0C151}" type="presParOf" srcId="{E7D8C529-EC10-47BD-985A-885C7B9304A6}" destId="{14FBD165-F587-4307-8158-5173B9A42596}" srcOrd="6" destOrd="0" presId="urn:microsoft.com/office/officeart/2008/layout/VerticalCurvedList"/>
    <dgm:cxn modelId="{994DDDDB-26C3-4D87-86AB-2196BB0737CF}" type="presParOf" srcId="{14FBD165-F587-4307-8158-5173B9A42596}" destId="{9D2A3E5A-2A3B-445A-9F56-F86C1E4613BC}" srcOrd="0" destOrd="0" presId="urn:microsoft.com/office/officeart/2008/layout/VerticalCurvedList"/>
    <dgm:cxn modelId="{02E44825-1EBF-4892-8D0B-8631DB2380EE}" type="presParOf" srcId="{E7D8C529-EC10-47BD-985A-885C7B9304A6}" destId="{27FCF7E6-DD27-4B43-9E64-9011D2A8A9C2}" srcOrd="7" destOrd="0" presId="urn:microsoft.com/office/officeart/2008/layout/VerticalCurvedList"/>
    <dgm:cxn modelId="{FAA69D8C-B796-4D6E-B911-7021A61802BF}" type="presParOf" srcId="{E7D8C529-EC10-47BD-985A-885C7B9304A6}" destId="{25698445-51DE-447D-AC32-5D51AF7BCE8A}" srcOrd="8" destOrd="0" presId="urn:microsoft.com/office/officeart/2008/layout/VerticalCurvedList"/>
    <dgm:cxn modelId="{5761E2FD-D342-45F6-85F8-89EF945C1474}" type="presParOf" srcId="{25698445-51DE-447D-AC32-5D51AF7BCE8A}" destId="{EAE294E3-69D4-47C1-94EB-6E557E3E5146}" srcOrd="0" destOrd="0" presId="urn:microsoft.com/office/officeart/2008/layout/VerticalCurvedList"/>
    <dgm:cxn modelId="{BE74DE7E-931B-4F57-9038-E0A508E5542F}" type="presParOf" srcId="{E7D8C529-EC10-47BD-985A-885C7B9304A6}" destId="{72CB1AA7-F166-4377-B792-8FCE13475527}" srcOrd="9" destOrd="0" presId="urn:microsoft.com/office/officeart/2008/layout/VerticalCurvedList"/>
    <dgm:cxn modelId="{7EC56384-A808-4067-A225-8ADE764BB526}" type="presParOf" srcId="{E7D8C529-EC10-47BD-985A-885C7B9304A6}" destId="{DDF34336-CAFC-41E7-B907-C123FBCA4D8C}" srcOrd="10" destOrd="0" presId="urn:microsoft.com/office/officeart/2008/layout/VerticalCurvedList"/>
    <dgm:cxn modelId="{35063A35-FCE5-4724-B356-886ACBF66983}" type="presParOf" srcId="{DDF34336-CAFC-41E7-B907-C123FBCA4D8C}" destId="{6A3205E7-D4BD-4283-9B1A-CDDABA0DFF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1A0000-D464-45CA-B150-5FA54152272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25B79-5F75-4854-BA5B-1CB739577C0F}">
      <dgm:prSet phldrT="[Text]" custT="1"/>
      <dgm:spPr>
        <a:solidFill>
          <a:srgbClr val="283582"/>
        </a:solidFill>
        <a:ln>
          <a:noFill/>
        </a:ln>
      </dgm:spPr>
      <dgm:t>
        <a:bodyPr/>
        <a:lstStyle/>
        <a:p>
          <a:pPr algn="ctr"/>
          <a:r>
            <a:rPr lang="en-US" sz="1400" b="1" dirty="0"/>
            <a:t>Master Contracts/</a:t>
          </a:r>
          <a:br>
            <a:rPr lang="en-US" sz="1400" b="1" dirty="0"/>
          </a:br>
          <a:r>
            <a:rPr lang="en-US" sz="1400" b="1" dirty="0"/>
            <a:t>Streamlined Ethics</a:t>
          </a:r>
        </a:p>
      </dgm:t>
    </dgm:pt>
    <dgm:pt modelId="{F0853719-A651-46AD-BC5D-236F8D926257}" type="parTrans" cxnId="{391E63F0-40FB-4E49-90F1-4FF44544AD4B}">
      <dgm:prSet/>
      <dgm:spPr/>
      <dgm:t>
        <a:bodyPr/>
        <a:lstStyle/>
        <a:p>
          <a:endParaRPr lang="en-US"/>
        </a:p>
      </dgm:t>
    </dgm:pt>
    <dgm:pt modelId="{62945ACE-B2C3-47DA-9547-921EC1682E15}" type="sibTrans" cxnId="{391E63F0-40FB-4E49-90F1-4FF44544AD4B}">
      <dgm:prSet/>
      <dgm:spPr>
        <a:ln>
          <a:solidFill>
            <a:srgbClr val="C5E4E3"/>
          </a:solidFill>
        </a:ln>
      </dgm:spPr>
      <dgm:t>
        <a:bodyPr/>
        <a:lstStyle/>
        <a:p>
          <a:endParaRPr lang="en-US"/>
        </a:p>
      </dgm:t>
    </dgm:pt>
    <dgm:pt modelId="{ACCE9A6B-718D-4E05-8EE8-823F144B5FE9}">
      <dgm:prSet phldrT="[Text]" custT="1"/>
      <dgm:spPr>
        <a:solidFill>
          <a:srgbClr val="283582"/>
        </a:solidFill>
        <a:ln>
          <a:noFill/>
        </a:ln>
      </dgm:spPr>
      <dgm:t>
        <a:bodyPr/>
        <a:lstStyle/>
        <a:p>
          <a:pPr algn="ctr"/>
          <a:r>
            <a:rPr lang="en-US" sz="1400" b="1" dirty="0"/>
            <a:t>Data Coordinating Centre</a:t>
          </a:r>
          <a:br>
            <a:rPr lang="en-US" sz="1400" b="1" dirty="0"/>
          </a:br>
          <a:r>
            <a:rPr lang="en-US" sz="1050" i="1" dirty="0"/>
            <a:t>(Women and Children’s Health Research Institute)</a:t>
          </a:r>
          <a:endParaRPr lang="en-US" sz="1400" b="1" dirty="0"/>
        </a:p>
      </dgm:t>
    </dgm:pt>
    <dgm:pt modelId="{FDF8AC96-CD40-4D85-B729-334CDCE74CED}" type="parTrans" cxnId="{3B283BE6-CE1F-4A5B-858D-5135F81EE152}">
      <dgm:prSet/>
      <dgm:spPr/>
      <dgm:t>
        <a:bodyPr/>
        <a:lstStyle/>
        <a:p>
          <a:endParaRPr lang="en-US"/>
        </a:p>
      </dgm:t>
    </dgm:pt>
    <dgm:pt modelId="{99A3002F-562B-48B2-9910-11BA510BDCEE}" type="sibTrans" cxnId="{3B283BE6-CE1F-4A5B-858D-5135F81EE152}">
      <dgm:prSet/>
      <dgm:spPr/>
      <dgm:t>
        <a:bodyPr/>
        <a:lstStyle/>
        <a:p>
          <a:endParaRPr lang="en-US"/>
        </a:p>
      </dgm:t>
    </dgm:pt>
    <dgm:pt modelId="{2D58D727-5B7C-4CE5-94DD-78A45AAF157C}">
      <dgm:prSet phldrT="[Text]" custT="1"/>
      <dgm:spPr>
        <a:solidFill>
          <a:srgbClr val="283582"/>
        </a:solidFill>
        <a:ln>
          <a:noFill/>
        </a:ln>
      </dgm:spPr>
      <dgm:t>
        <a:bodyPr/>
        <a:lstStyle/>
        <a:p>
          <a:pPr algn="ctr"/>
          <a:r>
            <a:rPr lang="en-US" sz="1400" b="1" dirty="0"/>
            <a:t>Communications/Social Media Engagement</a:t>
          </a:r>
        </a:p>
      </dgm:t>
    </dgm:pt>
    <dgm:pt modelId="{9A2F6049-877A-4A68-A098-A7CE6C7A86EF}" type="parTrans" cxnId="{725B075F-FCEB-42F3-BBFC-42CD743E2609}">
      <dgm:prSet/>
      <dgm:spPr/>
      <dgm:t>
        <a:bodyPr/>
        <a:lstStyle/>
        <a:p>
          <a:endParaRPr lang="en-US"/>
        </a:p>
      </dgm:t>
    </dgm:pt>
    <dgm:pt modelId="{BC6AD0EA-F1F1-4137-8198-E6F26FCC9157}" type="sibTrans" cxnId="{725B075F-FCEB-42F3-BBFC-42CD743E2609}">
      <dgm:prSet/>
      <dgm:spPr/>
      <dgm:t>
        <a:bodyPr/>
        <a:lstStyle/>
        <a:p>
          <a:endParaRPr lang="en-US"/>
        </a:p>
      </dgm:t>
    </dgm:pt>
    <dgm:pt modelId="{2927966C-32D2-49E8-838E-DC6846D8FF9F}">
      <dgm:prSet custT="1"/>
      <dgm:spPr>
        <a:solidFill>
          <a:srgbClr val="283582"/>
        </a:solidFill>
        <a:ln>
          <a:noFill/>
        </a:ln>
      </dgm:spPr>
      <dgm:t>
        <a:bodyPr/>
        <a:lstStyle/>
        <a:p>
          <a:pPr algn="ctr"/>
          <a:r>
            <a:rPr lang="en-US" sz="1400" b="1" dirty="0"/>
            <a:t>Mentorship/Training</a:t>
          </a:r>
        </a:p>
      </dgm:t>
    </dgm:pt>
    <dgm:pt modelId="{5CD281D3-0038-4724-BBFB-853D9EF2B16D}" type="parTrans" cxnId="{E254066D-AA71-48C2-B981-C3888161ED3B}">
      <dgm:prSet/>
      <dgm:spPr/>
      <dgm:t>
        <a:bodyPr/>
        <a:lstStyle/>
        <a:p>
          <a:endParaRPr lang="en-US"/>
        </a:p>
      </dgm:t>
    </dgm:pt>
    <dgm:pt modelId="{19FF7F8C-99BF-424C-BB62-C8BD08065B07}" type="sibTrans" cxnId="{E254066D-AA71-48C2-B981-C3888161ED3B}">
      <dgm:prSet/>
      <dgm:spPr/>
      <dgm:t>
        <a:bodyPr/>
        <a:lstStyle/>
        <a:p>
          <a:endParaRPr lang="en-US"/>
        </a:p>
      </dgm:t>
    </dgm:pt>
    <dgm:pt modelId="{6CDCEBBA-1EDA-4D6B-A23A-CAD630D4B8AA}">
      <dgm:prSet custT="1"/>
      <dgm:spPr>
        <a:solidFill>
          <a:srgbClr val="283582"/>
        </a:solidFill>
      </dgm:spPr>
      <dgm:t>
        <a:bodyPr/>
        <a:lstStyle/>
        <a:p>
          <a:pPr algn="ctr"/>
          <a:r>
            <a:rPr lang="en-US" sz="1400" b="1" dirty="0"/>
            <a:t>Coordinating Centre</a:t>
          </a:r>
          <a:br>
            <a:rPr lang="en-US" sz="1400" b="1" dirty="0"/>
          </a:br>
          <a:r>
            <a:rPr lang="en-US" sz="1050" i="1" dirty="0"/>
            <a:t>(Maternal Infant Child and Youth </a:t>
          </a:r>
          <a:br>
            <a:rPr lang="en-US" sz="1050" i="1" dirty="0"/>
          </a:br>
          <a:r>
            <a:rPr lang="en-US" sz="1050" i="1" dirty="0"/>
            <a:t>Research Network)</a:t>
          </a:r>
          <a:endParaRPr lang="en-US" sz="1050" b="1" dirty="0"/>
        </a:p>
      </dgm:t>
    </dgm:pt>
    <dgm:pt modelId="{F7712655-15C5-47D8-86B1-D990D630449A}" type="sibTrans" cxnId="{59DF65C8-B5D6-4EC7-B519-CFC8B4F5C96E}">
      <dgm:prSet/>
      <dgm:spPr/>
      <dgm:t>
        <a:bodyPr/>
        <a:lstStyle/>
        <a:p>
          <a:endParaRPr lang="en-US"/>
        </a:p>
      </dgm:t>
    </dgm:pt>
    <dgm:pt modelId="{6831DEDC-4D4B-40EB-8EEA-6FC76AAEA7BE}" type="parTrans" cxnId="{59DF65C8-B5D6-4EC7-B519-CFC8B4F5C96E}">
      <dgm:prSet/>
      <dgm:spPr/>
      <dgm:t>
        <a:bodyPr/>
        <a:lstStyle/>
        <a:p>
          <a:endParaRPr lang="en-US"/>
        </a:p>
      </dgm:t>
    </dgm:pt>
    <dgm:pt modelId="{E58E0BCC-083A-46AD-A33F-98E40F0F57A5}" type="pres">
      <dgm:prSet presAssocID="{5B1A0000-D464-45CA-B150-5FA541522722}" presName="Name0" presStyleCnt="0">
        <dgm:presLayoutVars>
          <dgm:chMax val="7"/>
          <dgm:chPref val="7"/>
          <dgm:dir val="rev"/>
        </dgm:presLayoutVars>
      </dgm:prSet>
      <dgm:spPr/>
    </dgm:pt>
    <dgm:pt modelId="{E7D8C529-EC10-47BD-985A-885C7B9304A6}" type="pres">
      <dgm:prSet presAssocID="{5B1A0000-D464-45CA-B150-5FA541522722}" presName="Name1" presStyleCnt="0"/>
      <dgm:spPr/>
    </dgm:pt>
    <dgm:pt modelId="{C8A12605-C178-45A3-8AF6-AA2E329A7D1A}" type="pres">
      <dgm:prSet presAssocID="{5B1A0000-D464-45CA-B150-5FA541522722}" presName="cycle" presStyleCnt="0"/>
      <dgm:spPr/>
    </dgm:pt>
    <dgm:pt modelId="{26E4E588-AC2F-4FB5-ABAA-E911786E27A0}" type="pres">
      <dgm:prSet presAssocID="{5B1A0000-D464-45CA-B150-5FA541522722}" presName="srcNode" presStyleLbl="node1" presStyleIdx="0" presStyleCnt="5"/>
      <dgm:spPr/>
    </dgm:pt>
    <dgm:pt modelId="{A20C0697-C475-4661-B08F-B5941D6C393B}" type="pres">
      <dgm:prSet presAssocID="{5B1A0000-D464-45CA-B150-5FA541522722}" presName="conn" presStyleLbl="parChTrans1D2" presStyleIdx="0" presStyleCnt="1"/>
      <dgm:spPr/>
    </dgm:pt>
    <dgm:pt modelId="{A115710B-90AF-4705-A9D8-48925CD0EC9C}" type="pres">
      <dgm:prSet presAssocID="{5B1A0000-D464-45CA-B150-5FA541522722}" presName="extraNode" presStyleLbl="node1" presStyleIdx="0" presStyleCnt="5"/>
      <dgm:spPr/>
    </dgm:pt>
    <dgm:pt modelId="{372902C9-63C8-4783-9DB0-494D45E91657}" type="pres">
      <dgm:prSet presAssocID="{5B1A0000-D464-45CA-B150-5FA541522722}" presName="dstNode" presStyleLbl="node1" presStyleIdx="0" presStyleCnt="5"/>
      <dgm:spPr/>
    </dgm:pt>
    <dgm:pt modelId="{D0CC9A67-6772-4AE8-AD2A-A445E068FDF2}" type="pres">
      <dgm:prSet presAssocID="{6CDCEBBA-1EDA-4D6B-A23A-CAD630D4B8AA}" presName="text_1" presStyleLbl="node1" presStyleIdx="0" presStyleCnt="5" custScaleX="109535" custScaleY="112761">
        <dgm:presLayoutVars>
          <dgm:bulletEnabled val="1"/>
        </dgm:presLayoutVars>
      </dgm:prSet>
      <dgm:spPr>
        <a:prstGeom prst="roundRect">
          <a:avLst/>
        </a:prstGeom>
      </dgm:spPr>
    </dgm:pt>
    <dgm:pt modelId="{C0322CB1-CA8E-429D-A9C9-63A25431D869}" type="pres">
      <dgm:prSet presAssocID="{6CDCEBBA-1EDA-4D6B-A23A-CAD630D4B8AA}" presName="accent_1" presStyleCnt="0"/>
      <dgm:spPr/>
    </dgm:pt>
    <dgm:pt modelId="{B49D8527-8A5F-4A17-9935-676831161F56}" type="pres">
      <dgm:prSet presAssocID="{6CDCEBBA-1EDA-4D6B-A23A-CAD630D4B8AA}" presName="accentRepeatNode" presStyleLbl="solidFgAcc1" presStyleIdx="0" presStyleCnt="5"/>
      <dgm:spPr>
        <a:ln>
          <a:solidFill>
            <a:srgbClr val="C5E4E3"/>
          </a:solidFill>
        </a:ln>
      </dgm:spPr>
    </dgm:pt>
    <dgm:pt modelId="{EF095DC7-0415-4D9C-9C59-BE1690D9DFF0}" type="pres">
      <dgm:prSet presAssocID="{E4C25B79-5F75-4854-BA5B-1CB739577C0F}" presName="text_2" presStyleLbl="node1" presStyleIdx="1" presStyleCnt="5" custScaleX="109972">
        <dgm:presLayoutVars>
          <dgm:bulletEnabled val="1"/>
        </dgm:presLayoutVars>
      </dgm:prSet>
      <dgm:spPr>
        <a:prstGeom prst="roundRect">
          <a:avLst/>
        </a:prstGeom>
      </dgm:spPr>
    </dgm:pt>
    <dgm:pt modelId="{D51817C9-E8EC-42F4-B54E-78BCC415172A}" type="pres">
      <dgm:prSet presAssocID="{E4C25B79-5F75-4854-BA5B-1CB739577C0F}" presName="accent_2" presStyleCnt="0"/>
      <dgm:spPr/>
    </dgm:pt>
    <dgm:pt modelId="{9754BB72-D3E5-42C8-A9C4-E4F7ECBEE672}" type="pres">
      <dgm:prSet presAssocID="{E4C25B79-5F75-4854-BA5B-1CB739577C0F}" presName="accentRepeatNode" presStyleLbl="solidFgAcc1" presStyleIdx="1" presStyleCnt="5"/>
      <dgm:spPr>
        <a:ln>
          <a:solidFill>
            <a:srgbClr val="C5E4E3"/>
          </a:solidFill>
        </a:ln>
      </dgm:spPr>
    </dgm:pt>
    <dgm:pt modelId="{00BDFAE0-D934-4BB3-B88D-BFE948A531CD}" type="pres">
      <dgm:prSet presAssocID="{ACCE9A6B-718D-4E05-8EE8-823F144B5FE9}" presName="text_3" presStyleLbl="node1" presStyleIdx="2" presStyleCnt="5" custScaleX="110450" custScaleY="110307">
        <dgm:presLayoutVars>
          <dgm:bulletEnabled val="1"/>
        </dgm:presLayoutVars>
      </dgm:prSet>
      <dgm:spPr>
        <a:prstGeom prst="roundRect">
          <a:avLst/>
        </a:prstGeom>
      </dgm:spPr>
    </dgm:pt>
    <dgm:pt modelId="{14FBD165-F587-4307-8158-5173B9A42596}" type="pres">
      <dgm:prSet presAssocID="{ACCE9A6B-718D-4E05-8EE8-823F144B5FE9}" presName="accent_3" presStyleCnt="0"/>
      <dgm:spPr/>
    </dgm:pt>
    <dgm:pt modelId="{9D2A3E5A-2A3B-445A-9F56-F86C1E4613BC}" type="pres">
      <dgm:prSet presAssocID="{ACCE9A6B-718D-4E05-8EE8-823F144B5FE9}" presName="accentRepeatNode" presStyleLbl="solidFgAcc1" presStyleIdx="2" presStyleCnt="5"/>
      <dgm:spPr>
        <a:ln>
          <a:solidFill>
            <a:srgbClr val="C5E4E3"/>
          </a:solidFill>
        </a:ln>
      </dgm:spPr>
    </dgm:pt>
    <dgm:pt modelId="{27FCF7E6-DD27-4B43-9E64-9011D2A8A9C2}" type="pres">
      <dgm:prSet presAssocID="{2D58D727-5B7C-4CE5-94DD-78A45AAF157C}" presName="text_4" presStyleLbl="node1" presStyleIdx="3" presStyleCnt="5" custScaleX="109972">
        <dgm:presLayoutVars>
          <dgm:bulletEnabled val="1"/>
        </dgm:presLayoutVars>
      </dgm:prSet>
      <dgm:spPr>
        <a:prstGeom prst="roundRect">
          <a:avLst/>
        </a:prstGeom>
      </dgm:spPr>
    </dgm:pt>
    <dgm:pt modelId="{25698445-51DE-447D-AC32-5D51AF7BCE8A}" type="pres">
      <dgm:prSet presAssocID="{2D58D727-5B7C-4CE5-94DD-78A45AAF157C}" presName="accent_4" presStyleCnt="0"/>
      <dgm:spPr/>
    </dgm:pt>
    <dgm:pt modelId="{EAE294E3-69D4-47C1-94EB-6E557E3E5146}" type="pres">
      <dgm:prSet presAssocID="{2D58D727-5B7C-4CE5-94DD-78A45AAF157C}" presName="accentRepeatNode" presStyleLbl="solidFgAcc1" presStyleIdx="3" presStyleCnt="5"/>
      <dgm:spPr>
        <a:ln>
          <a:solidFill>
            <a:srgbClr val="C5E4E3"/>
          </a:solidFill>
        </a:ln>
      </dgm:spPr>
    </dgm:pt>
    <dgm:pt modelId="{72CB1AA7-F166-4377-B792-8FCE13475527}" type="pres">
      <dgm:prSet presAssocID="{2927966C-32D2-49E8-838E-DC6846D8FF9F}" presName="text_5" presStyleLbl="node1" presStyleIdx="4" presStyleCnt="5" custScaleX="108681">
        <dgm:presLayoutVars>
          <dgm:bulletEnabled val="1"/>
        </dgm:presLayoutVars>
      </dgm:prSet>
      <dgm:spPr>
        <a:prstGeom prst="roundRect">
          <a:avLst/>
        </a:prstGeom>
      </dgm:spPr>
    </dgm:pt>
    <dgm:pt modelId="{DDF34336-CAFC-41E7-B907-C123FBCA4D8C}" type="pres">
      <dgm:prSet presAssocID="{2927966C-32D2-49E8-838E-DC6846D8FF9F}" presName="accent_5" presStyleCnt="0"/>
      <dgm:spPr/>
    </dgm:pt>
    <dgm:pt modelId="{6A3205E7-D4BD-4283-9B1A-CDDABA0DFFB3}" type="pres">
      <dgm:prSet presAssocID="{2927966C-32D2-49E8-838E-DC6846D8FF9F}" presName="accentRepeatNode" presStyleLbl="solidFgAcc1" presStyleIdx="4" presStyleCnt="5"/>
      <dgm:spPr>
        <a:ln>
          <a:solidFill>
            <a:srgbClr val="C5E4E3"/>
          </a:solidFill>
        </a:ln>
      </dgm:spPr>
    </dgm:pt>
  </dgm:ptLst>
  <dgm:cxnLst>
    <dgm:cxn modelId="{E924260A-700B-4C0A-B2E0-96F604CCED64}" type="presOf" srcId="{ACCE9A6B-718D-4E05-8EE8-823F144B5FE9}" destId="{00BDFAE0-D934-4BB3-B88D-BFE948A531CD}" srcOrd="0" destOrd="0" presId="urn:microsoft.com/office/officeart/2008/layout/VerticalCurvedList"/>
    <dgm:cxn modelId="{B38E131B-3268-4CB3-9D86-341F8BDD19F4}" type="presOf" srcId="{E4C25B79-5F75-4854-BA5B-1CB739577C0F}" destId="{EF095DC7-0415-4D9C-9C59-BE1690D9DFF0}" srcOrd="0" destOrd="0" presId="urn:microsoft.com/office/officeart/2008/layout/VerticalCurvedList"/>
    <dgm:cxn modelId="{7E87BA24-EB39-4406-82F2-1B1A36E40908}" type="presOf" srcId="{6CDCEBBA-1EDA-4D6B-A23A-CAD630D4B8AA}" destId="{D0CC9A67-6772-4AE8-AD2A-A445E068FDF2}" srcOrd="0" destOrd="0" presId="urn:microsoft.com/office/officeart/2008/layout/VerticalCurvedList"/>
    <dgm:cxn modelId="{725B075F-FCEB-42F3-BBFC-42CD743E2609}" srcId="{5B1A0000-D464-45CA-B150-5FA541522722}" destId="{2D58D727-5B7C-4CE5-94DD-78A45AAF157C}" srcOrd="3" destOrd="0" parTransId="{9A2F6049-877A-4A68-A098-A7CE6C7A86EF}" sibTransId="{BC6AD0EA-F1F1-4137-8198-E6F26FCC9157}"/>
    <dgm:cxn modelId="{E254066D-AA71-48C2-B981-C3888161ED3B}" srcId="{5B1A0000-D464-45CA-B150-5FA541522722}" destId="{2927966C-32D2-49E8-838E-DC6846D8FF9F}" srcOrd="4" destOrd="0" parTransId="{5CD281D3-0038-4724-BBFB-853D9EF2B16D}" sibTransId="{19FF7F8C-99BF-424C-BB62-C8BD08065B07}"/>
    <dgm:cxn modelId="{289020A4-0E41-4A47-8E37-92CDF140E643}" type="presOf" srcId="{F7712655-15C5-47D8-86B1-D990D630449A}" destId="{A20C0697-C475-4661-B08F-B5941D6C393B}" srcOrd="0" destOrd="0" presId="urn:microsoft.com/office/officeart/2008/layout/VerticalCurvedList"/>
    <dgm:cxn modelId="{A0C9E5AE-6854-4D08-82D3-1AEC7A7843E2}" type="presOf" srcId="{5B1A0000-D464-45CA-B150-5FA541522722}" destId="{E58E0BCC-083A-46AD-A33F-98E40F0F57A5}" srcOrd="0" destOrd="0" presId="urn:microsoft.com/office/officeart/2008/layout/VerticalCurvedList"/>
    <dgm:cxn modelId="{59DF65C8-B5D6-4EC7-B519-CFC8B4F5C96E}" srcId="{5B1A0000-D464-45CA-B150-5FA541522722}" destId="{6CDCEBBA-1EDA-4D6B-A23A-CAD630D4B8AA}" srcOrd="0" destOrd="0" parTransId="{6831DEDC-4D4B-40EB-8EEA-6FC76AAEA7BE}" sibTransId="{F7712655-15C5-47D8-86B1-D990D630449A}"/>
    <dgm:cxn modelId="{A5246CE1-26ED-4335-A768-C2ACAA079390}" type="presOf" srcId="{2927966C-32D2-49E8-838E-DC6846D8FF9F}" destId="{72CB1AA7-F166-4377-B792-8FCE13475527}" srcOrd="0" destOrd="0" presId="urn:microsoft.com/office/officeart/2008/layout/VerticalCurvedList"/>
    <dgm:cxn modelId="{3B283BE6-CE1F-4A5B-858D-5135F81EE152}" srcId="{5B1A0000-D464-45CA-B150-5FA541522722}" destId="{ACCE9A6B-718D-4E05-8EE8-823F144B5FE9}" srcOrd="2" destOrd="0" parTransId="{FDF8AC96-CD40-4D85-B729-334CDCE74CED}" sibTransId="{99A3002F-562B-48B2-9910-11BA510BDCEE}"/>
    <dgm:cxn modelId="{391E63F0-40FB-4E49-90F1-4FF44544AD4B}" srcId="{5B1A0000-D464-45CA-B150-5FA541522722}" destId="{E4C25B79-5F75-4854-BA5B-1CB739577C0F}" srcOrd="1" destOrd="0" parTransId="{F0853719-A651-46AD-BC5D-236F8D926257}" sibTransId="{62945ACE-B2C3-47DA-9547-921EC1682E15}"/>
    <dgm:cxn modelId="{20F662F3-426E-4381-A031-0498EEDF2397}" type="presOf" srcId="{2D58D727-5B7C-4CE5-94DD-78A45AAF157C}" destId="{27FCF7E6-DD27-4B43-9E64-9011D2A8A9C2}" srcOrd="0" destOrd="0" presId="urn:microsoft.com/office/officeart/2008/layout/VerticalCurvedList"/>
    <dgm:cxn modelId="{34EDDEC9-9B42-45EB-BF41-26746B7B6AA6}" type="presParOf" srcId="{E58E0BCC-083A-46AD-A33F-98E40F0F57A5}" destId="{E7D8C529-EC10-47BD-985A-885C7B9304A6}" srcOrd="0" destOrd="0" presId="urn:microsoft.com/office/officeart/2008/layout/VerticalCurvedList"/>
    <dgm:cxn modelId="{CEAE8E92-2871-47FF-A0A5-F3FE72F7D355}" type="presParOf" srcId="{E7D8C529-EC10-47BD-985A-885C7B9304A6}" destId="{C8A12605-C178-45A3-8AF6-AA2E329A7D1A}" srcOrd="0" destOrd="0" presId="urn:microsoft.com/office/officeart/2008/layout/VerticalCurvedList"/>
    <dgm:cxn modelId="{B14E4272-818A-4F30-8068-5B0C7A069038}" type="presParOf" srcId="{C8A12605-C178-45A3-8AF6-AA2E329A7D1A}" destId="{26E4E588-AC2F-4FB5-ABAA-E911786E27A0}" srcOrd="0" destOrd="0" presId="urn:microsoft.com/office/officeart/2008/layout/VerticalCurvedList"/>
    <dgm:cxn modelId="{BDE426BD-659F-40F6-8F1A-BFD9EFB7890A}" type="presParOf" srcId="{C8A12605-C178-45A3-8AF6-AA2E329A7D1A}" destId="{A20C0697-C475-4661-B08F-B5941D6C393B}" srcOrd="1" destOrd="0" presId="urn:microsoft.com/office/officeart/2008/layout/VerticalCurvedList"/>
    <dgm:cxn modelId="{0136CB93-B125-4812-91CE-BC5653C87885}" type="presParOf" srcId="{C8A12605-C178-45A3-8AF6-AA2E329A7D1A}" destId="{A115710B-90AF-4705-A9D8-48925CD0EC9C}" srcOrd="2" destOrd="0" presId="urn:microsoft.com/office/officeart/2008/layout/VerticalCurvedList"/>
    <dgm:cxn modelId="{0F1CF0AC-BAA2-44B5-A2DC-56EFEDC40A74}" type="presParOf" srcId="{C8A12605-C178-45A3-8AF6-AA2E329A7D1A}" destId="{372902C9-63C8-4783-9DB0-494D45E91657}" srcOrd="3" destOrd="0" presId="urn:microsoft.com/office/officeart/2008/layout/VerticalCurvedList"/>
    <dgm:cxn modelId="{FCB44106-B61E-4F4D-8341-48CBFF017F98}" type="presParOf" srcId="{E7D8C529-EC10-47BD-985A-885C7B9304A6}" destId="{D0CC9A67-6772-4AE8-AD2A-A445E068FDF2}" srcOrd="1" destOrd="0" presId="urn:microsoft.com/office/officeart/2008/layout/VerticalCurvedList"/>
    <dgm:cxn modelId="{E1D92B35-5221-497B-B25D-F337A2B87939}" type="presParOf" srcId="{E7D8C529-EC10-47BD-985A-885C7B9304A6}" destId="{C0322CB1-CA8E-429D-A9C9-63A25431D869}" srcOrd="2" destOrd="0" presId="urn:microsoft.com/office/officeart/2008/layout/VerticalCurvedList"/>
    <dgm:cxn modelId="{6FAD5514-F2A4-47BB-BD78-017FBE3B6D8B}" type="presParOf" srcId="{C0322CB1-CA8E-429D-A9C9-63A25431D869}" destId="{B49D8527-8A5F-4A17-9935-676831161F56}" srcOrd="0" destOrd="0" presId="urn:microsoft.com/office/officeart/2008/layout/VerticalCurvedList"/>
    <dgm:cxn modelId="{C16F540E-1477-43AE-A4B0-40771AEAD7D9}" type="presParOf" srcId="{E7D8C529-EC10-47BD-985A-885C7B9304A6}" destId="{EF095DC7-0415-4D9C-9C59-BE1690D9DFF0}" srcOrd="3" destOrd="0" presId="urn:microsoft.com/office/officeart/2008/layout/VerticalCurvedList"/>
    <dgm:cxn modelId="{154B7D53-9441-4B5F-9EEF-1AB47AD42F8E}" type="presParOf" srcId="{E7D8C529-EC10-47BD-985A-885C7B9304A6}" destId="{D51817C9-E8EC-42F4-B54E-78BCC415172A}" srcOrd="4" destOrd="0" presId="urn:microsoft.com/office/officeart/2008/layout/VerticalCurvedList"/>
    <dgm:cxn modelId="{D937F533-4F3C-4FAB-8A2A-C814BBBB462C}" type="presParOf" srcId="{D51817C9-E8EC-42F4-B54E-78BCC415172A}" destId="{9754BB72-D3E5-42C8-A9C4-E4F7ECBEE672}" srcOrd="0" destOrd="0" presId="urn:microsoft.com/office/officeart/2008/layout/VerticalCurvedList"/>
    <dgm:cxn modelId="{6CF1A08F-730F-494E-AE44-D10DEDACCEF8}" type="presParOf" srcId="{E7D8C529-EC10-47BD-985A-885C7B9304A6}" destId="{00BDFAE0-D934-4BB3-B88D-BFE948A531CD}" srcOrd="5" destOrd="0" presId="urn:microsoft.com/office/officeart/2008/layout/VerticalCurvedList"/>
    <dgm:cxn modelId="{981D84E9-A248-437B-962C-95CEB5D0C151}" type="presParOf" srcId="{E7D8C529-EC10-47BD-985A-885C7B9304A6}" destId="{14FBD165-F587-4307-8158-5173B9A42596}" srcOrd="6" destOrd="0" presId="urn:microsoft.com/office/officeart/2008/layout/VerticalCurvedList"/>
    <dgm:cxn modelId="{994DDDDB-26C3-4D87-86AB-2196BB0737CF}" type="presParOf" srcId="{14FBD165-F587-4307-8158-5173B9A42596}" destId="{9D2A3E5A-2A3B-445A-9F56-F86C1E4613BC}" srcOrd="0" destOrd="0" presId="urn:microsoft.com/office/officeart/2008/layout/VerticalCurvedList"/>
    <dgm:cxn modelId="{02E44825-1EBF-4892-8D0B-8631DB2380EE}" type="presParOf" srcId="{E7D8C529-EC10-47BD-985A-885C7B9304A6}" destId="{27FCF7E6-DD27-4B43-9E64-9011D2A8A9C2}" srcOrd="7" destOrd="0" presId="urn:microsoft.com/office/officeart/2008/layout/VerticalCurvedList"/>
    <dgm:cxn modelId="{FAA69D8C-B796-4D6E-B911-7021A61802BF}" type="presParOf" srcId="{E7D8C529-EC10-47BD-985A-885C7B9304A6}" destId="{25698445-51DE-447D-AC32-5D51AF7BCE8A}" srcOrd="8" destOrd="0" presId="urn:microsoft.com/office/officeart/2008/layout/VerticalCurvedList"/>
    <dgm:cxn modelId="{5761E2FD-D342-45F6-85F8-89EF945C1474}" type="presParOf" srcId="{25698445-51DE-447D-AC32-5D51AF7BCE8A}" destId="{EAE294E3-69D4-47C1-94EB-6E557E3E5146}" srcOrd="0" destOrd="0" presId="urn:microsoft.com/office/officeart/2008/layout/VerticalCurvedList"/>
    <dgm:cxn modelId="{BE74DE7E-931B-4F57-9038-E0A508E5542F}" type="presParOf" srcId="{E7D8C529-EC10-47BD-985A-885C7B9304A6}" destId="{72CB1AA7-F166-4377-B792-8FCE13475527}" srcOrd="9" destOrd="0" presId="urn:microsoft.com/office/officeart/2008/layout/VerticalCurvedList"/>
    <dgm:cxn modelId="{7EC56384-A808-4067-A225-8ADE764BB526}" type="presParOf" srcId="{E7D8C529-EC10-47BD-985A-885C7B9304A6}" destId="{DDF34336-CAFC-41E7-B907-C123FBCA4D8C}" srcOrd="10" destOrd="0" presId="urn:microsoft.com/office/officeart/2008/layout/VerticalCurvedList"/>
    <dgm:cxn modelId="{35063A35-FCE5-4724-B356-886ACBF66983}" type="presParOf" srcId="{DDF34336-CAFC-41E7-B907-C123FBCA4D8C}" destId="{6A3205E7-D4BD-4283-9B1A-CDDABA0DFF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C0697-C475-4661-B08F-B5941D6C393B}">
      <dsp:nvSpPr>
        <dsp:cNvPr id="0" name=""/>
        <dsp:cNvSpPr/>
      </dsp:nvSpPr>
      <dsp:spPr>
        <a:xfrm>
          <a:off x="2392646" y="-671903"/>
          <a:ext cx="5368007" cy="5368007"/>
        </a:xfrm>
        <a:prstGeom prst="blockArc">
          <a:avLst>
            <a:gd name="adj1" fmla="val 8100000"/>
            <a:gd name="adj2" fmla="val 13500000"/>
            <a:gd name="adj3" fmla="val 40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C9A67-6772-4AE8-AD2A-A445E068FDF2}">
      <dsp:nvSpPr>
        <dsp:cNvPr id="0" name=""/>
        <dsp:cNvSpPr/>
      </dsp:nvSpPr>
      <dsp:spPr>
        <a:xfrm>
          <a:off x="-11777" y="236336"/>
          <a:ext cx="3020457" cy="562013"/>
        </a:xfrm>
        <a:prstGeom prst="roundRect">
          <a:avLst/>
        </a:prstGeom>
        <a:solidFill>
          <a:srgbClr val="2835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95614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Coordinating Centre</a:t>
          </a:r>
          <a:br>
            <a:rPr lang="en-US" sz="1400" b="1" kern="1200" dirty="0"/>
          </a:br>
          <a:r>
            <a:rPr lang="en-US" sz="1050" i="1" kern="1200" dirty="0"/>
            <a:t>(Maternal Infant Child and Youth </a:t>
          </a:r>
          <a:br>
            <a:rPr lang="en-US" sz="1050" i="1" kern="1200" dirty="0"/>
          </a:br>
          <a:r>
            <a:rPr lang="en-US" sz="1050" i="1" kern="1200" dirty="0"/>
            <a:t>Research Network)</a:t>
          </a:r>
          <a:endParaRPr lang="en-US" sz="1050" b="1" kern="1200" dirty="0"/>
        </a:p>
      </dsp:txBody>
      <dsp:txXfrm>
        <a:off x="15658" y="263771"/>
        <a:ext cx="2965587" cy="507143"/>
      </dsp:txXfrm>
    </dsp:sp>
    <dsp:sp modelId="{B49D8527-8A5F-4A17-9935-676831161F56}">
      <dsp:nvSpPr>
        <dsp:cNvPr id="0" name=""/>
        <dsp:cNvSpPr/>
      </dsp:nvSpPr>
      <dsp:spPr>
        <a:xfrm>
          <a:off x="2565707" y="205836"/>
          <a:ext cx="623014" cy="62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5E4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95DC7-0415-4D9C-9C59-BE1690D9DFF0}">
      <dsp:nvSpPr>
        <dsp:cNvPr id="0" name=""/>
        <dsp:cNvSpPr/>
      </dsp:nvSpPr>
      <dsp:spPr>
        <a:xfrm>
          <a:off x="4" y="1015515"/>
          <a:ext cx="2639745" cy="498411"/>
        </a:xfrm>
        <a:prstGeom prst="roundRect">
          <a:avLst/>
        </a:prstGeom>
        <a:solidFill>
          <a:srgbClr val="28358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95614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Master Contracts/</a:t>
          </a:r>
          <a:br>
            <a:rPr lang="en-US" sz="1400" b="1" kern="1200" dirty="0"/>
          </a:br>
          <a:r>
            <a:rPr lang="en-US" sz="1400" b="1" kern="1200" dirty="0"/>
            <a:t>Streamlined Ethics</a:t>
          </a:r>
        </a:p>
      </dsp:txBody>
      <dsp:txXfrm>
        <a:off x="24334" y="1039845"/>
        <a:ext cx="2591085" cy="449751"/>
      </dsp:txXfrm>
    </dsp:sp>
    <dsp:sp modelId="{9754BB72-D3E5-42C8-A9C4-E4F7ECBEE672}">
      <dsp:nvSpPr>
        <dsp:cNvPr id="0" name=""/>
        <dsp:cNvSpPr/>
      </dsp:nvSpPr>
      <dsp:spPr>
        <a:xfrm>
          <a:off x="2208559" y="953214"/>
          <a:ext cx="623014" cy="62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5E4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DFAE0-D934-4BB3-B88D-BFE948A531CD}">
      <dsp:nvSpPr>
        <dsp:cNvPr id="0" name=""/>
        <dsp:cNvSpPr/>
      </dsp:nvSpPr>
      <dsp:spPr>
        <a:xfrm>
          <a:off x="-4" y="1737208"/>
          <a:ext cx="2530149" cy="549782"/>
        </a:xfrm>
        <a:prstGeom prst="roundRect">
          <a:avLst/>
        </a:prstGeom>
        <a:solidFill>
          <a:srgbClr val="28358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95614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Data Coordinating Centre</a:t>
          </a:r>
          <a:br>
            <a:rPr lang="en-US" sz="1400" b="1" kern="1200" dirty="0"/>
          </a:br>
          <a:r>
            <a:rPr lang="en-US" sz="1050" i="1" kern="1200" dirty="0"/>
            <a:t>(Women and Children’s Health Research Institute)</a:t>
          </a:r>
          <a:endParaRPr lang="en-US" sz="1400" b="1" kern="1200" dirty="0"/>
        </a:p>
      </dsp:txBody>
      <dsp:txXfrm>
        <a:off x="26834" y="1764046"/>
        <a:ext cx="2476473" cy="496106"/>
      </dsp:txXfrm>
    </dsp:sp>
    <dsp:sp modelId="{9D2A3E5A-2A3B-445A-9F56-F86C1E4613BC}">
      <dsp:nvSpPr>
        <dsp:cNvPr id="0" name=""/>
        <dsp:cNvSpPr/>
      </dsp:nvSpPr>
      <dsp:spPr>
        <a:xfrm>
          <a:off x="2098944" y="1700592"/>
          <a:ext cx="623014" cy="62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5E4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CF7E6-DD27-4B43-9E64-9011D2A8A9C2}">
      <dsp:nvSpPr>
        <dsp:cNvPr id="0" name=""/>
        <dsp:cNvSpPr/>
      </dsp:nvSpPr>
      <dsp:spPr>
        <a:xfrm>
          <a:off x="4" y="2510272"/>
          <a:ext cx="2639745" cy="498411"/>
        </a:xfrm>
        <a:prstGeom prst="roundRect">
          <a:avLst/>
        </a:prstGeom>
        <a:solidFill>
          <a:srgbClr val="28358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95614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Communications/Social Media Engagement</a:t>
          </a:r>
        </a:p>
      </dsp:txBody>
      <dsp:txXfrm>
        <a:off x="24334" y="2534602"/>
        <a:ext cx="2591085" cy="449751"/>
      </dsp:txXfrm>
    </dsp:sp>
    <dsp:sp modelId="{EAE294E3-69D4-47C1-94EB-6E557E3E5146}">
      <dsp:nvSpPr>
        <dsp:cNvPr id="0" name=""/>
        <dsp:cNvSpPr/>
      </dsp:nvSpPr>
      <dsp:spPr>
        <a:xfrm>
          <a:off x="2208559" y="2447971"/>
          <a:ext cx="623014" cy="62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5E4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B1AA7-F166-4377-B792-8FCE13475527}">
      <dsp:nvSpPr>
        <dsp:cNvPr id="0" name=""/>
        <dsp:cNvSpPr/>
      </dsp:nvSpPr>
      <dsp:spPr>
        <a:xfrm>
          <a:off x="-2" y="3257650"/>
          <a:ext cx="2996907" cy="498411"/>
        </a:xfrm>
        <a:prstGeom prst="roundRect">
          <a:avLst/>
        </a:prstGeom>
        <a:solidFill>
          <a:srgbClr val="28358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95614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Mentorship/Training</a:t>
          </a:r>
        </a:p>
      </dsp:txBody>
      <dsp:txXfrm>
        <a:off x="24328" y="3281980"/>
        <a:ext cx="2948247" cy="449751"/>
      </dsp:txXfrm>
    </dsp:sp>
    <dsp:sp modelId="{6A3205E7-D4BD-4283-9B1A-CDDABA0DFFB3}">
      <dsp:nvSpPr>
        <dsp:cNvPr id="0" name=""/>
        <dsp:cNvSpPr/>
      </dsp:nvSpPr>
      <dsp:spPr>
        <a:xfrm>
          <a:off x="2565707" y="3195349"/>
          <a:ext cx="623014" cy="62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5E4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C0697-C475-4661-B08F-B5941D6C393B}">
      <dsp:nvSpPr>
        <dsp:cNvPr id="0" name=""/>
        <dsp:cNvSpPr/>
      </dsp:nvSpPr>
      <dsp:spPr>
        <a:xfrm>
          <a:off x="2392646" y="-671903"/>
          <a:ext cx="5368007" cy="5368007"/>
        </a:xfrm>
        <a:prstGeom prst="blockArc">
          <a:avLst>
            <a:gd name="adj1" fmla="val 8100000"/>
            <a:gd name="adj2" fmla="val 13500000"/>
            <a:gd name="adj3" fmla="val 40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C9A67-6772-4AE8-AD2A-A445E068FDF2}">
      <dsp:nvSpPr>
        <dsp:cNvPr id="0" name=""/>
        <dsp:cNvSpPr/>
      </dsp:nvSpPr>
      <dsp:spPr>
        <a:xfrm>
          <a:off x="-11777" y="236336"/>
          <a:ext cx="3020457" cy="562013"/>
        </a:xfrm>
        <a:prstGeom prst="roundRect">
          <a:avLst/>
        </a:prstGeom>
        <a:solidFill>
          <a:srgbClr val="2835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95614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Coordinating Centre</a:t>
          </a:r>
          <a:br>
            <a:rPr lang="en-US" sz="1400" b="1" kern="1200" dirty="0"/>
          </a:br>
          <a:r>
            <a:rPr lang="en-US" sz="1050" i="1" kern="1200" dirty="0"/>
            <a:t>(Maternal Infant Child and Youth </a:t>
          </a:r>
          <a:br>
            <a:rPr lang="en-US" sz="1050" i="1" kern="1200" dirty="0"/>
          </a:br>
          <a:r>
            <a:rPr lang="en-US" sz="1050" i="1" kern="1200" dirty="0"/>
            <a:t>Research Network)</a:t>
          </a:r>
          <a:endParaRPr lang="en-US" sz="1050" b="1" kern="1200" dirty="0"/>
        </a:p>
      </dsp:txBody>
      <dsp:txXfrm>
        <a:off x="15658" y="263771"/>
        <a:ext cx="2965587" cy="507143"/>
      </dsp:txXfrm>
    </dsp:sp>
    <dsp:sp modelId="{B49D8527-8A5F-4A17-9935-676831161F56}">
      <dsp:nvSpPr>
        <dsp:cNvPr id="0" name=""/>
        <dsp:cNvSpPr/>
      </dsp:nvSpPr>
      <dsp:spPr>
        <a:xfrm>
          <a:off x="2565707" y="205836"/>
          <a:ext cx="623014" cy="62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5E4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95DC7-0415-4D9C-9C59-BE1690D9DFF0}">
      <dsp:nvSpPr>
        <dsp:cNvPr id="0" name=""/>
        <dsp:cNvSpPr/>
      </dsp:nvSpPr>
      <dsp:spPr>
        <a:xfrm>
          <a:off x="4" y="1015515"/>
          <a:ext cx="2639745" cy="498411"/>
        </a:xfrm>
        <a:prstGeom prst="roundRect">
          <a:avLst/>
        </a:prstGeom>
        <a:solidFill>
          <a:srgbClr val="28358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95614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Master Contracts/</a:t>
          </a:r>
          <a:br>
            <a:rPr lang="en-US" sz="1400" b="1" kern="1200" dirty="0"/>
          </a:br>
          <a:r>
            <a:rPr lang="en-US" sz="1400" b="1" kern="1200" dirty="0"/>
            <a:t>Streamlined Ethics</a:t>
          </a:r>
        </a:p>
      </dsp:txBody>
      <dsp:txXfrm>
        <a:off x="24334" y="1039845"/>
        <a:ext cx="2591085" cy="449751"/>
      </dsp:txXfrm>
    </dsp:sp>
    <dsp:sp modelId="{9754BB72-D3E5-42C8-A9C4-E4F7ECBEE672}">
      <dsp:nvSpPr>
        <dsp:cNvPr id="0" name=""/>
        <dsp:cNvSpPr/>
      </dsp:nvSpPr>
      <dsp:spPr>
        <a:xfrm>
          <a:off x="2208559" y="953214"/>
          <a:ext cx="623014" cy="62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5E4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DFAE0-D934-4BB3-B88D-BFE948A531CD}">
      <dsp:nvSpPr>
        <dsp:cNvPr id="0" name=""/>
        <dsp:cNvSpPr/>
      </dsp:nvSpPr>
      <dsp:spPr>
        <a:xfrm>
          <a:off x="-4" y="1737208"/>
          <a:ext cx="2530149" cy="549782"/>
        </a:xfrm>
        <a:prstGeom prst="roundRect">
          <a:avLst/>
        </a:prstGeom>
        <a:solidFill>
          <a:srgbClr val="28358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95614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Data Coordinating Centre</a:t>
          </a:r>
          <a:br>
            <a:rPr lang="en-US" sz="1400" b="1" kern="1200" dirty="0"/>
          </a:br>
          <a:r>
            <a:rPr lang="en-US" sz="1050" i="1" kern="1200" dirty="0"/>
            <a:t>(Women and Children’s Health Research Institute)</a:t>
          </a:r>
          <a:endParaRPr lang="en-US" sz="1400" b="1" kern="1200" dirty="0"/>
        </a:p>
      </dsp:txBody>
      <dsp:txXfrm>
        <a:off x="26834" y="1764046"/>
        <a:ext cx="2476473" cy="496106"/>
      </dsp:txXfrm>
    </dsp:sp>
    <dsp:sp modelId="{9D2A3E5A-2A3B-445A-9F56-F86C1E4613BC}">
      <dsp:nvSpPr>
        <dsp:cNvPr id="0" name=""/>
        <dsp:cNvSpPr/>
      </dsp:nvSpPr>
      <dsp:spPr>
        <a:xfrm>
          <a:off x="2098944" y="1700592"/>
          <a:ext cx="623014" cy="62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5E4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CF7E6-DD27-4B43-9E64-9011D2A8A9C2}">
      <dsp:nvSpPr>
        <dsp:cNvPr id="0" name=""/>
        <dsp:cNvSpPr/>
      </dsp:nvSpPr>
      <dsp:spPr>
        <a:xfrm>
          <a:off x="4" y="2510272"/>
          <a:ext cx="2639745" cy="498411"/>
        </a:xfrm>
        <a:prstGeom prst="roundRect">
          <a:avLst/>
        </a:prstGeom>
        <a:solidFill>
          <a:srgbClr val="28358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95614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Communications/Social Media Engagement</a:t>
          </a:r>
        </a:p>
      </dsp:txBody>
      <dsp:txXfrm>
        <a:off x="24334" y="2534602"/>
        <a:ext cx="2591085" cy="449751"/>
      </dsp:txXfrm>
    </dsp:sp>
    <dsp:sp modelId="{EAE294E3-69D4-47C1-94EB-6E557E3E5146}">
      <dsp:nvSpPr>
        <dsp:cNvPr id="0" name=""/>
        <dsp:cNvSpPr/>
      </dsp:nvSpPr>
      <dsp:spPr>
        <a:xfrm>
          <a:off x="2208559" y="2447971"/>
          <a:ext cx="623014" cy="62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5E4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B1AA7-F166-4377-B792-8FCE13475527}">
      <dsp:nvSpPr>
        <dsp:cNvPr id="0" name=""/>
        <dsp:cNvSpPr/>
      </dsp:nvSpPr>
      <dsp:spPr>
        <a:xfrm>
          <a:off x="-2" y="3257650"/>
          <a:ext cx="2996907" cy="498411"/>
        </a:xfrm>
        <a:prstGeom prst="roundRect">
          <a:avLst/>
        </a:prstGeom>
        <a:solidFill>
          <a:srgbClr val="28358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95614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Mentorship/Training</a:t>
          </a:r>
        </a:p>
      </dsp:txBody>
      <dsp:txXfrm>
        <a:off x="24328" y="3281980"/>
        <a:ext cx="2948247" cy="449751"/>
      </dsp:txXfrm>
    </dsp:sp>
    <dsp:sp modelId="{6A3205E7-D4BD-4283-9B1A-CDDABA0DFFB3}">
      <dsp:nvSpPr>
        <dsp:cNvPr id="0" name=""/>
        <dsp:cNvSpPr/>
      </dsp:nvSpPr>
      <dsp:spPr>
        <a:xfrm>
          <a:off x="2565707" y="3195349"/>
          <a:ext cx="623014" cy="623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5E4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B4A62-8E32-491C-A1C6-F4528212D37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143000"/>
            <a:ext cx="5965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65143-F1A5-4AD4-B00E-C877216D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122363"/>
            <a:ext cx="9944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3602038"/>
            <a:ext cx="99441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AB2-4097-3644-A740-D65DFE48401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BA82-16DF-B142-8B6B-9FACF285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2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AB2-4097-3644-A740-D65DFE48401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BA82-16DF-B142-8B6B-9FACF285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5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8329" y="365125"/>
            <a:ext cx="285892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543" y="365125"/>
            <a:ext cx="841105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AB2-4097-3644-A740-D65DFE48401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BA82-16DF-B142-8B6B-9FACF285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AB2-4097-3644-A740-D65DFE48401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BA82-16DF-B142-8B6B-9FACF285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37" y="1709739"/>
            <a:ext cx="1143571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637" y="4589464"/>
            <a:ext cx="1143571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AB2-4097-3644-A740-D65DFE48401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BA82-16DF-B142-8B6B-9FACF285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1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543" y="1825625"/>
            <a:ext cx="563499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2268" y="1825625"/>
            <a:ext cx="563499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AB2-4097-3644-A740-D65DFE48401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BA82-16DF-B142-8B6B-9FACF285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9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69" y="365126"/>
            <a:ext cx="1143571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270" y="1681163"/>
            <a:ext cx="56090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270" y="2505075"/>
            <a:ext cx="560909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2267" y="1681163"/>
            <a:ext cx="5636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2267" y="2505075"/>
            <a:ext cx="5636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AB2-4097-3644-A740-D65DFE48401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BA82-16DF-B142-8B6B-9FACF285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5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AB2-4097-3644-A740-D65DFE48401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BA82-16DF-B142-8B6B-9FACF285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6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AB2-4097-3644-A740-D65DFE48401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BA82-16DF-B142-8B6B-9FACF285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2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457200"/>
            <a:ext cx="427630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717" y="987426"/>
            <a:ext cx="671226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057400"/>
            <a:ext cx="427630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AB2-4097-3644-A740-D65DFE48401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BA82-16DF-B142-8B6B-9FACF285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457200"/>
            <a:ext cx="427630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6717" y="987426"/>
            <a:ext cx="6712268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057400"/>
            <a:ext cx="427630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9AB2-4097-3644-A740-D65DFE48401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BA82-16DF-B142-8B6B-9FACF285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2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543" y="365126"/>
            <a:ext cx="11435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543" y="1825625"/>
            <a:ext cx="114357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543" y="6356351"/>
            <a:ext cx="2983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29AB2-4097-3644-A740-D65DFE48401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1978" y="6356351"/>
            <a:ext cx="44748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028" y="6356351"/>
            <a:ext cx="2983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6BA82-16DF-B142-8B6B-9FACF285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ps.ca/en/impact" TargetMode="External"/><Relationship Id="rId13" Type="http://schemas.openxmlformats.org/officeDocument/2006/relationships/image" Target="../media/image7.jpg"/><Relationship Id="rId18" Type="http://schemas.openxmlformats.org/officeDocument/2006/relationships/diagramColors" Target="../diagrams/colors1.xml"/><Relationship Id="rId26" Type="http://schemas.openxmlformats.org/officeDocument/2006/relationships/hyperlink" Target="https://www.wchri.org/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9.png"/><Relationship Id="rId7" Type="http://schemas.openxmlformats.org/officeDocument/2006/relationships/image" Target="../media/image3.jpeg"/><Relationship Id="rId12" Type="http://schemas.openxmlformats.org/officeDocument/2006/relationships/hyperlink" Target="https://perc-canada.ca/" TargetMode="External"/><Relationship Id="rId17" Type="http://schemas.openxmlformats.org/officeDocument/2006/relationships/diagramQuickStyle" Target="../diagrams/quickStyle1.xml"/><Relationship Id="rId25" Type="http://schemas.microsoft.com/office/2007/relationships/hdphoto" Target="../media/hdphoto1.wdp"/><Relationship Id="rId2" Type="http://schemas.openxmlformats.org/officeDocument/2006/relationships/hyperlink" Target="https://www.ccctg.ca/" TargetMode="External"/><Relationship Id="rId16" Type="http://schemas.openxmlformats.org/officeDocument/2006/relationships/diagramLayout" Target="../diagrams/layout1.xml"/><Relationship Id="rId20" Type="http://schemas.openxmlformats.org/officeDocument/2006/relationships/image" Target="../media/image8.png"/><Relationship Id="rId29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rnetwork.ca/" TargetMode="External"/><Relationship Id="rId11" Type="http://schemas.openxmlformats.org/officeDocument/2006/relationships/image" Target="../media/image6.png"/><Relationship Id="rId24" Type="http://schemas.openxmlformats.org/officeDocument/2006/relationships/image" Target="../media/image11.png"/><Relationship Id="rId5" Type="http://schemas.openxmlformats.org/officeDocument/2006/relationships/image" Target="../media/image2.tif"/><Relationship Id="rId15" Type="http://schemas.openxmlformats.org/officeDocument/2006/relationships/diagramData" Target="../diagrams/data1.xml"/><Relationship Id="rId23" Type="http://schemas.openxmlformats.org/officeDocument/2006/relationships/hyperlink" Target="https://www.micyrn.ca/" TargetMode="External"/><Relationship Id="rId28" Type="http://schemas.openxmlformats.org/officeDocument/2006/relationships/image" Target="../media/image13.png"/><Relationship Id="rId10" Type="http://schemas.openxmlformats.org/officeDocument/2006/relationships/image" Target="../media/image5.jpeg"/><Relationship Id="rId19" Type="http://schemas.microsoft.com/office/2007/relationships/diagramDrawing" Target="../diagrams/drawing1.xml"/><Relationship Id="rId4" Type="http://schemas.openxmlformats.org/officeDocument/2006/relationships/hyperlink" Target="https://www.pirncanada.com/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trekk.ca/" TargetMode="External"/><Relationship Id="rId22" Type="http://schemas.openxmlformats.org/officeDocument/2006/relationships/image" Target="../media/image10.png"/><Relationship Id="rId27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trekk.ca/" TargetMode="External"/><Relationship Id="rId18" Type="http://schemas.microsoft.com/office/2007/relationships/diagramDrawing" Target="../diagrams/drawing2.xml"/><Relationship Id="rId26" Type="http://schemas.openxmlformats.org/officeDocument/2006/relationships/image" Target="../media/image12.gif"/><Relationship Id="rId39" Type="http://schemas.openxmlformats.org/officeDocument/2006/relationships/image" Target="../media/image25.png"/><Relationship Id="rId21" Type="http://schemas.openxmlformats.org/officeDocument/2006/relationships/image" Target="../media/image10.png"/><Relationship Id="rId34" Type="http://schemas.openxmlformats.org/officeDocument/2006/relationships/image" Target="../media/image20.png"/><Relationship Id="rId42" Type="http://schemas.openxmlformats.org/officeDocument/2006/relationships/image" Target="../media/image28.png"/><Relationship Id="rId7" Type="http://schemas.openxmlformats.org/officeDocument/2006/relationships/image" Target="../media/image3.jpeg"/><Relationship Id="rId2" Type="http://schemas.openxmlformats.org/officeDocument/2006/relationships/hyperlink" Target="https://www.ccctg.ca/" TargetMode="External"/><Relationship Id="rId16" Type="http://schemas.openxmlformats.org/officeDocument/2006/relationships/diagramQuickStyle" Target="../diagrams/quickStyle2.xml"/><Relationship Id="rId20" Type="http://schemas.openxmlformats.org/officeDocument/2006/relationships/image" Target="../media/image9.png"/><Relationship Id="rId29" Type="http://schemas.openxmlformats.org/officeDocument/2006/relationships/image" Target="../media/image15.png"/><Relationship Id="rId41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rnetwork.ca/" TargetMode="External"/><Relationship Id="rId11" Type="http://schemas.openxmlformats.org/officeDocument/2006/relationships/hyperlink" Target="https://perc-canada.ca/" TargetMode="External"/><Relationship Id="rId24" Type="http://schemas.microsoft.com/office/2007/relationships/hdphoto" Target="../media/hdphoto1.wdp"/><Relationship Id="rId32" Type="http://schemas.openxmlformats.org/officeDocument/2006/relationships/image" Target="../media/image18.png"/><Relationship Id="rId37" Type="http://schemas.openxmlformats.org/officeDocument/2006/relationships/image" Target="../media/image23.jpg"/><Relationship Id="rId40" Type="http://schemas.openxmlformats.org/officeDocument/2006/relationships/image" Target="../media/image26.jpg"/><Relationship Id="rId5" Type="http://schemas.openxmlformats.org/officeDocument/2006/relationships/image" Target="../media/image2.tif"/><Relationship Id="rId15" Type="http://schemas.openxmlformats.org/officeDocument/2006/relationships/diagramLayout" Target="../diagrams/layout2.xml"/><Relationship Id="rId23" Type="http://schemas.openxmlformats.org/officeDocument/2006/relationships/image" Target="../media/image11.png"/><Relationship Id="rId28" Type="http://schemas.openxmlformats.org/officeDocument/2006/relationships/image" Target="../media/image14.jpg"/><Relationship Id="rId36" Type="http://schemas.openxmlformats.org/officeDocument/2006/relationships/image" Target="../media/image22.png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7.png"/><Relationship Id="rId44" Type="http://schemas.openxmlformats.org/officeDocument/2006/relationships/image" Target="../media/image30.jpg"/><Relationship Id="rId4" Type="http://schemas.openxmlformats.org/officeDocument/2006/relationships/hyperlink" Target="https://www.pirncanada.com/" TargetMode="External"/><Relationship Id="rId9" Type="http://schemas.openxmlformats.org/officeDocument/2006/relationships/image" Target="../media/image4.png"/><Relationship Id="rId14" Type="http://schemas.openxmlformats.org/officeDocument/2006/relationships/diagramData" Target="../diagrams/data2.xml"/><Relationship Id="rId22" Type="http://schemas.openxmlformats.org/officeDocument/2006/relationships/hyperlink" Target="https://www.micyrn.ca/" TargetMode="External"/><Relationship Id="rId27" Type="http://schemas.openxmlformats.org/officeDocument/2006/relationships/image" Target="../media/image13.png"/><Relationship Id="rId30" Type="http://schemas.openxmlformats.org/officeDocument/2006/relationships/image" Target="../media/image16.png"/><Relationship Id="rId35" Type="http://schemas.openxmlformats.org/officeDocument/2006/relationships/image" Target="../media/image21.png"/><Relationship Id="rId43" Type="http://schemas.openxmlformats.org/officeDocument/2006/relationships/image" Target="../media/image29.png"/><Relationship Id="rId8" Type="http://schemas.openxmlformats.org/officeDocument/2006/relationships/hyperlink" Target="https://cps.ca/en/impact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7.jpg"/><Relationship Id="rId17" Type="http://schemas.openxmlformats.org/officeDocument/2006/relationships/diagramColors" Target="../diagrams/colors2.xml"/><Relationship Id="rId25" Type="http://schemas.openxmlformats.org/officeDocument/2006/relationships/hyperlink" Target="https://www.wchri.org/" TargetMode="External"/><Relationship Id="rId33" Type="http://schemas.openxmlformats.org/officeDocument/2006/relationships/image" Target="../media/image19.jpg"/><Relationship Id="rId3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CF62A228-BB31-4725-960B-CCCBCC4706A5}"/>
              </a:ext>
            </a:extLst>
          </p:cNvPr>
          <p:cNvGrpSpPr/>
          <p:nvPr/>
        </p:nvGrpSpPr>
        <p:grpSpPr>
          <a:xfrm>
            <a:off x="6436267" y="2403934"/>
            <a:ext cx="1839685" cy="2503776"/>
            <a:chOff x="5872770" y="3425800"/>
            <a:chExt cx="1939250" cy="2591475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E5F03DDB-AD75-4521-BA6C-3C37A52104C1}"/>
                </a:ext>
              </a:extLst>
            </p:cNvPr>
            <p:cNvSpPr/>
            <p:nvPr/>
          </p:nvSpPr>
          <p:spPr>
            <a:xfrm>
              <a:off x="5988809" y="3476107"/>
              <a:ext cx="1704706" cy="2541168"/>
            </a:xfrm>
            <a:prstGeom prst="roundRect">
              <a:avLst>
                <a:gd name="adj" fmla="val 4315"/>
              </a:avLst>
            </a:prstGeom>
            <a:solidFill>
              <a:srgbClr val="F5CED1"/>
            </a:solidFill>
            <a:ln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39" dirty="0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FFE4D7FA-9940-4746-8FAB-63DBAFF13F45}"/>
                </a:ext>
              </a:extLst>
            </p:cNvPr>
            <p:cNvSpPr/>
            <p:nvPr/>
          </p:nvSpPr>
          <p:spPr>
            <a:xfrm>
              <a:off x="5872770" y="3425800"/>
              <a:ext cx="1939250" cy="326442"/>
            </a:xfrm>
            <a:prstGeom prst="roundRect">
              <a:avLst>
                <a:gd name="adj" fmla="val 50000"/>
              </a:avLst>
            </a:prstGeom>
            <a:solidFill>
              <a:srgbClr val="E50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Projects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E13E3A4-76A0-481C-87C4-F1F1FA9C005A}"/>
                </a:ext>
              </a:extLst>
            </p:cNvPr>
            <p:cNvSpPr/>
            <p:nvPr/>
          </p:nvSpPr>
          <p:spPr>
            <a:xfrm>
              <a:off x="6006263" y="3809721"/>
              <a:ext cx="1694044" cy="20387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880" indent="-182880">
                <a:buSzPct val="90000"/>
                <a:buFont typeface="Courier New" panose="02070309020205020404" pitchFamily="49" charset="0"/>
                <a:buChar char="o"/>
              </a:pPr>
              <a:r>
                <a:rPr lang="en-US" sz="1400" b="1" dirty="0"/>
                <a:t>COVID Cohort</a:t>
              </a:r>
            </a:p>
            <a:p>
              <a:pPr marL="182880" lvl="1" indent="-182880">
                <a:buSzPct val="90000"/>
                <a:buFont typeface="Calibri" panose="020F0502020204030204" pitchFamily="34" charset="0"/>
                <a:buChar char="–"/>
              </a:pPr>
              <a:r>
                <a:rPr lang="en-US" sz="1400" dirty="0"/>
                <a:t>Acute COVID</a:t>
              </a:r>
            </a:p>
            <a:p>
              <a:pPr marL="182880" lvl="1" indent="-182880">
                <a:buSzPct val="90000"/>
                <a:buFont typeface="Calibri" panose="020F0502020204030204" pitchFamily="34" charset="0"/>
                <a:buChar char="–"/>
              </a:pPr>
              <a:r>
                <a:rPr lang="en-US" sz="1400" dirty="0"/>
                <a:t>Vaccine Safety</a:t>
              </a:r>
            </a:p>
            <a:p>
              <a:pPr marL="182880" lvl="1" indent="-182880">
                <a:buSzPct val="90000"/>
                <a:buFont typeface="Calibri" panose="020F0502020204030204" pitchFamily="34" charset="0"/>
                <a:buChar char="–"/>
              </a:pPr>
              <a:r>
                <a:rPr lang="en-US" sz="1400" dirty="0" err="1"/>
                <a:t>Longterm</a:t>
              </a:r>
              <a:r>
                <a:rPr lang="en-US" sz="1400" dirty="0"/>
                <a:t> Outcomes</a:t>
              </a:r>
            </a:p>
            <a:p>
              <a:pPr marL="182880" indent="-182880">
                <a:spcBef>
                  <a:spcPts val="600"/>
                </a:spcBef>
                <a:spcAft>
                  <a:spcPts val="600"/>
                </a:spcAft>
                <a:buSzPct val="90000"/>
                <a:buFont typeface="Courier New" panose="02070309020205020404" pitchFamily="49" charset="0"/>
                <a:buChar char="o"/>
              </a:pPr>
              <a:r>
                <a:rPr lang="en-US" sz="1400" b="1" dirty="0"/>
                <a:t>Indirect Consequences</a:t>
              </a:r>
            </a:p>
            <a:p>
              <a:pPr marL="182880" indent="-182880">
                <a:spcAft>
                  <a:spcPts val="600"/>
                </a:spcAft>
                <a:buSzPct val="90000"/>
                <a:buFont typeface="Courier New" panose="02070309020205020404" pitchFamily="49" charset="0"/>
                <a:buChar char="o"/>
              </a:pPr>
              <a:r>
                <a:rPr lang="en-US" sz="1400" b="1" dirty="0"/>
                <a:t>CURNLS</a:t>
              </a: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90D3357-A8F5-4115-80FC-33FBB19B5C71}"/>
              </a:ext>
            </a:extLst>
          </p:cNvPr>
          <p:cNvSpPr/>
          <p:nvPr/>
        </p:nvSpPr>
        <p:spPr>
          <a:xfrm rot="10800000">
            <a:off x="-1726701" y="664639"/>
            <a:ext cx="4061646" cy="5663770"/>
          </a:xfrm>
          <a:prstGeom prst="roundRect">
            <a:avLst>
              <a:gd name="adj" fmla="val 6458"/>
            </a:avLst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9"/>
          </a:p>
        </p:txBody>
      </p:sp>
      <p:pic>
        <p:nvPicPr>
          <p:cNvPr id="4" name="Picture 8" descr="CCCTG - Home">
            <a:hlinkClick r:id="rId2"/>
            <a:extLst>
              <a:ext uri="{FF2B5EF4-FFF2-40B4-BE49-F238E27FC236}">
                <a16:creationId xmlns:a16="http://schemas.microsoft.com/office/drawing/2014/main" id="{E917CE4C-5EC6-4CEF-9D23-08A308D067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490" y="2295480"/>
            <a:ext cx="1798040" cy="65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, company nam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DB072304-F75D-4614-BEB2-10A860547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474" y="1454504"/>
            <a:ext cx="1638614" cy="648617"/>
          </a:xfrm>
          <a:prstGeom prst="rect">
            <a:avLst/>
          </a:prstGeom>
        </p:spPr>
      </p:pic>
      <p:pic>
        <p:nvPicPr>
          <p:cNvPr id="7" name="Picture 2" descr="CIRN (@CIRN_Canada) / Twitter">
            <a:hlinkClick r:id="rId6"/>
            <a:extLst>
              <a:ext uri="{FF2B5EF4-FFF2-40B4-BE49-F238E27FC236}">
                <a16:creationId xmlns:a16="http://schemas.microsoft.com/office/drawing/2014/main" id="{3FFDFD2E-67FE-430A-818E-C1E5E0FCF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6" b="28507"/>
          <a:stretch/>
        </p:blipFill>
        <p:spPr bwMode="auto">
          <a:xfrm>
            <a:off x="285513" y="3193160"/>
            <a:ext cx="1257610" cy="7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15" descr="A picture containing text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799EAD3F-E433-49C2-8D5F-394DB21907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04" y="4559850"/>
            <a:ext cx="1202857" cy="4417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91B1EE7-051D-4D5A-85EE-8A9A33F72294}"/>
              </a:ext>
            </a:extLst>
          </p:cNvPr>
          <p:cNvGrpSpPr/>
          <p:nvPr/>
        </p:nvGrpSpPr>
        <p:grpSpPr>
          <a:xfrm>
            <a:off x="8012016" y="246819"/>
            <a:ext cx="5050638" cy="1114749"/>
            <a:chOff x="7131561" y="151350"/>
            <a:chExt cx="4151199" cy="1153794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A4D3297F-B248-4288-A44F-EA365EABDC33}"/>
                </a:ext>
              </a:extLst>
            </p:cNvPr>
            <p:cNvSpPr/>
            <p:nvPr/>
          </p:nvSpPr>
          <p:spPr>
            <a:xfrm>
              <a:off x="7131561" y="151350"/>
              <a:ext cx="3792651" cy="1153794"/>
            </a:xfrm>
            <a:prstGeom prst="roundRect">
              <a:avLst>
                <a:gd name="adj" fmla="val 5683"/>
              </a:avLst>
            </a:prstGeom>
            <a:solidFill>
              <a:srgbClr val="C5E4E3"/>
            </a:solidFill>
            <a:ln w="28575">
              <a:solidFill>
                <a:srgbClr val="00A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39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D776608-9C05-43A6-94E9-35A0CF9CC073}"/>
                </a:ext>
              </a:extLst>
            </p:cNvPr>
            <p:cNvSpPr txBox="1"/>
            <p:nvPr/>
          </p:nvSpPr>
          <p:spPr>
            <a:xfrm>
              <a:off x="7241263" y="232657"/>
              <a:ext cx="4041497" cy="987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Knowledge Users</a:t>
              </a:r>
            </a:p>
            <a:p>
              <a:pPr marL="276092" indent="-276092">
                <a:buFont typeface="Courier New" panose="02070309020205020404" pitchFamily="49" charset="0"/>
                <a:buChar char="o"/>
              </a:pPr>
              <a:r>
                <a:rPr lang="en-US" sz="1400" i="1" dirty="0"/>
                <a:t>Patients, families, healthcare workers, and researchers</a:t>
              </a:r>
            </a:p>
            <a:p>
              <a:pPr marL="276092" indent="-276092">
                <a:buFont typeface="Courier New" panose="02070309020205020404" pitchFamily="49" charset="0"/>
                <a:buChar char="o"/>
              </a:pPr>
              <a:r>
                <a:rPr lang="en-US" sz="1400" i="1" dirty="0"/>
                <a:t>Council of Chief Medical Officers of Health</a:t>
              </a:r>
            </a:p>
            <a:p>
              <a:pPr marL="276092" indent="-276092">
                <a:buFont typeface="Courier New" panose="02070309020205020404" pitchFamily="49" charset="0"/>
                <a:buChar char="o"/>
              </a:pPr>
              <a:r>
                <a:rPr lang="en-US" sz="1400" i="1" dirty="0"/>
                <a:t>Public Health Agency of Canada</a:t>
              </a:r>
            </a:p>
          </p:txBody>
        </p:sp>
      </p:grpSp>
      <p:sp>
        <p:nvSpPr>
          <p:cNvPr id="52" name="Right Bracket 51">
            <a:extLst>
              <a:ext uri="{FF2B5EF4-FFF2-40B4-BE49-F238E27FC236}">
                <a16:creationId xmlns:a16="http://schemas.microsoft.com/office/drawing/2014/main" id="{FC341B02-9043-4701-9A0F-0E36E54B6D02}"/>
              </a:ext>
            </a:extLst>
          </p:cNvPr>
          <p:cNvSpPr/>
          <p:nvPr/>
        </p:nvSpPr>
        <p:spPr>
          <a:xfrm>
            <a:off x="1419462" y="3288320"/>
            <a:ext cx="366881" cy="2411835"/>
          </a:xfrm>
          <a:prstGeom prst="rightBracket">
            <a:avLst>
              <a:gd name="adj" fmla="val 94870"/>
            </a:avLst>
          </a:prstGeom>
          <a:ln w="19050">
            <a:solidFill>
              <a:srgbClr val="28358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39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2279D3F-D080-4EB8-9137-8952EDAEF242}"/>
              </a:ext>
            </a:extLst>
          </p:cNvPr>
          <p:cNvGrpSpPr/>
          <p:nvPr/>
        </p:nvGrpSpPr>
        <p:grpSpPr>
          <a:xfrm>
            <a:off x="5694609" y="1495624"/>
            <a:ext cx="660039" cy="4104631"/>
            <a:chOff x="5227712" y="2622268"/>
            <a:chExt cx="683158" cy="3325365"/>
          </a:xfrm>
        </p:grpSpPr>
        <p:sp>
          <p:nvSpPr>
            <p:cNvPr id="77" name="Right Bracket 76">
              <a:extLst>
                <a:ext uri="{FF2B5EF4-FFF2-40B4-BE49-F238E27FC236}">
                  <a16:creationId xmlns:a16="http://schemas.microsoft.com/office/drawing/2014/main" id="{314C1B0C-65B6-451F-BB51-7CE4BD9E819E}"/>
                </a:ext>
              </a:extLst>
            </p:cNvPr>
            <p:cNvSpPr/>
            <p:nvPr/>
          </p:nvSpPr>
          <p:spPr>
            <a:xfrm>
              <a:off x="5227712" y="2622268"/>
              <a:ext cx="379731" cy="3325365"/>
            </a:xfrm>
            <a:prstGeom prst="rightBracket">
              <a:avLst>
                <a:gd name="adj" fmla="val 94870"/>
              </a:avLst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739" dirty="0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6F0E338-AE7D-41F4-81AB-74B84E7405DE}"/>
                </a:ext>
              </a:extLst>
            </p:cNvPr>
            <p:cNvCxnSpPr>
              <a:cxnSpLocks/>
            </p:cNvCxnSpPr>
            <p:nvPr/>
          </p:nvCxnSpPr>
          <p:spPr>
            <a:xfrm>
              <a:off x="5598939" y="3551723"/>
              <a:ext cx="311931" cy="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Picture 94" descr="Canadian Institutes of Health Research - Wikipedia">
            <a:extLst>
              <a:ext uri="{FF2B5EF4-FFF2-40B4-BE49-F238E27FC236}">
                <a16:creationId xmlns:a16="http://schemas.microsoft.com/office/drawing/2014/main" id="{592F817E-0A65-46F1-A547-6695815A1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26" y="119304"/>
            <a:ext cx="1334052" cy="9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ounded Rectangle 19">
            <a:extLst>
              <a:ext uri="{FF2B5EF4-FFF2-40B4-BE49-F238E27FC236}">
                <a16:creationId xmlns:a16="http://schemas.microsoft.com/office/drawing/2014/main" id="{4D51174B-0AE7-4D99-98FD-20657A64B614}"/>
              </a:ext>
            </a:extLst>
          </p:cNvPr>
          <p:cNvSpPr/>
          <p:nvPr/>
        </p:nvSpPr>
        <p:spPr>
          <a:xfrm>
            <a:off x="0" y="5910039"/>
            <a:ext cx="13258800" cy="482941"/>
          </a:xfrm>
          <a:prstGeom prst="roundRect">
            <a:avLst>
              <a:gd name="adj" fmla="val 0"/>
            </a:avLst>
          </a:prstGeom>
          <a:solidFill>
            <a:srgbClr val="283582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546" b="1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1BBBCFB-EED4-4E4E-9E9D-0A068C94E4FA}"/>
              </a:ext>
            </a:extLst>
          </p:cNvPr>
          <p:cNvSpPr/>
          <p:nvPr/>
        </p:nvSpPr>
        <p:spPr>
          <a:xfrm>
            <a:off x="-1" y="5959076"/>
            <a:ext cx="13258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Equity, Diversity, Inclusion, and Indigeneity, Patient Engagement, Knowledge Mobilization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8C7C12-FF5D-4809-A864-F3647FF110B9}"/>
              </a:ext>
            </a:extLst>
          </p:cNvPr>
          <p:cNvGrpSpPr/>
          <p:nvPr/>
        </p:nvGrpSpPr>
        <p:grpSpPr>
          <a:xfrm>
            <a:off x="8427193" y="2163938"/>
            <a:ext cx="1090540" cy="2842838"/>
            <a:chOff x="7882917" y="3104434"/>
            <a:chExt cx="934078" cy="2434970"/>
          </a:xfrm>
        </p:grpSpPr>
        <p:pic>
          <p:nvPicPr>
            <p:cNvPr id="12" name="Picture 11" descr="A yellow building with a cross on top&#10;&#10;Description automatically generated">
              <a:extLst>
                <a:ext uri="{FF2B5EF4-FFF2-40B4-BE49-F238E27FC236}">
                  <a16:creationId xmlns:a16="http://schemas.microsoft.com/office/drawing/2014/main" id="{F0241886-07F8-45F6-8A70-314F73CD2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84306" y="3442577"/>
              <a:ext cx="326635" cy="326635"/>
            </a:xfrm>
            <a:prstGeom prst="rect">
              <a:avLst/>
            </a:prstGeom>
          </p:spPr>
        </p:pic>
        <p:pic>
          <p:nvPicPr>
            <p:cNvPr id="58" name="Picture 57" descr="A yellow building with a cross on top&#10;&#10;Description automatically generated">
              <a:extLst>
                <a:ext uri="{FF2B5EF4-FFF2-40B4-BE49-F238E27FC236}">
                  <a16:creationId xmlns:a16="http://schemas.microsoft.com/office/drawing/2014/main" id="{74BC4357-2619-4D2A-8630-743751C93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81490" y="3692922"/>
              <a:ext cx="326635" cy="326635"/>
            </a:xfrm>
            <a:prstGeom prst="rect">
              <a:avLst/>
            </a:prstGeom>
          </p:spPr>
        </p:pic>
        <p:pic>
          <p:nvPicPr>
            <p:cNvPr id="59" name="Picture 58" descr="A yellow building with a cross on top&#10;&#10;Description automatically generated">
              <a:extLst>
                <a:ext uri="{FF2B5EF4-FFF2-40B4-BE49-F238E27FC236}">
                  <a16:creationId xmlns:a16="http://schemas.microsoft.com/office/drawing/2014/main" id="{CA997683-EDB3-490E-B68B-F64F086EE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87122" y="3952901"/>
              <a:ext cx="326635" cy="326635"/>
            </a:xfrm>
            <a:prstGeom prst="rect">
              <a:avLst/>
            </a:prstGeom>
          </p:spPr>
        </p:pic>
        <p:pic>
          <p:nvPicPr>
            <p:cNvPr id="60" name="Picture 59" descr="A yellow building with a cross on top&#10;&#10;Description automatically generated">
              <a:extLst>
                <a:ext uri="{FF2B5EF4-FFF2-40B4-BE49-F238E27FC236}">
                  <a16:creationId xmlns:a16="http://schemas.microsoft.com/office/drawing/2014/main" id="{CD55F49F-D40A-4917-888A-3990D2ECF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84306" y="4203246"/>
              <a:ext cx="326635" cy="326635"/>
            </a:xfrm>
            <a:prstGeom prst="rect">
              <a:avLst/>
            </a:prstGeom>
          </p:spPr>
        </p:pic>
        <p:pic>
          <p:nvPicPr>
            <p:cNvPr id="61" name="Picture 60" descr="A yellow building with a cross on top&#10;&#10;Description automatically generated">
              <a:extLst>
                <a:ext uri="{FF2B5EF4-FFF2-40B4-BE49-F238E27FC236}">
                  <a16:creationId xmlns:a16="http://schemas.microsoft.com/office/drawing/2014/main" id="{D04478B7-672D-42B0-9413-A1F2B78EF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82341" y="4452100"/>
              <a:ext cx="326635" cy="326635"/>
            </a:xfrm>
            <a:prstGeom prst="rect">
              <a:avLst/>
            </a:prstGeom>
          </p:spPr>
        </p:pic>
        <p:pic>
          <p:nvPicPr>
            <p:cNvPr id="64" name="Picture 63" descr="A yellow building with a cross on top&#10;&#10;Description automatically generated">
              <a:extLst>
                <a:ext uri="{FF2B5EF4-FFF2-40B4-BE49-F238E27FC236}">
                  <a16:creationId xmlns:a16="http://schemas.microsoft.com/office/drawing/2014/main" id="{011D3EDC-76DF-4D60-97B9-856326D68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79525" y="4702445"/>
              <a:ext cx="326635" cy="326635"/>
            </a:xfrm>
            <a:prstGeom prst="rect">
              <a:avLst/>
            </a:prstGeom>
          </p:spPr>
        </p:pic>
        <p:pic>
          <p:nvPicPr>
            <p:cNvPr id="65" name="Picture 64" descr="A yellow building with a cross on top&#10;&#10;Description automatically generated">
              <a:extLst>
                <a:ext uri="{FF2B5EF4-FFF2-40B4-BE49-F238E27FC236}">
                  <a16:creationId xmlns:a16="http://schemas.microsoft.com/office/drawing/2014/main" id="{1E0985E3-C8DC-4B91-A195-63728BF4D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85157" y="4962424"/>
              <a:ext cx="326635" cy="326635"/>
            </a:xfrm>
            <a:prstGeom prst="rect">
              <a:avLst/>
            </a:prstGeom>
          </p:spPr>
        </p:pic>
        <p:pic>
          <p:nvPicPr>
            <p:cNvPr id="66" name="Picture 65" descr="A yellow building with a cross on top&#10;&#10;Description automatically generated">
              <a:extLst>
                <a:ext uri="{FF2B5EF4-FFF2-40B4-BE49-F238E27FC236}">
                  <a16:creationId xmlns:a16="http://schemas.microsoft.com/office/drawing/2014/main" id="{8EBB2E3C-FEE4-41FC-8FA2-4FAD6207A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82341" y="5212769"/>
              <a:ext cx="326635" cy="326635"/>
            </a:xfrm>
            <a:prstGeom prst="rect">
              <a:avLst/>
            </a:prstGeom>
          </p:spPr>
        </p:pic>
        <p:pic>
          <p:nvPicPr>
            <p:cNvPr id="67" name="Picture 66" descr="A yellow building with a cross on top&#10;&#10;Description automatically generated">
              <a:extLst>
                <a:ext uri="{FF2B5EF4-FFF2-40B4-BE49-F238E27FC236}">
                  <a16:creationId xmlns:a16="http://schemas.microsoft.com/office/drawing/2014/main" id="{E7501E9E-DD04-40C0-8256-439FBED3B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52773" y="3442035"/>
              <a:ext cx="326635" cy="326635"/>
            </a:xfrm>
            <a:prstGeom prst="rect">
              <a:avLst/>
            </a:prstGeom>
          </p:spPr>
        </p:pic>
        <p:pic>
          <p:nvPicPr>
            <p:cNvPr id="68" name="Picture 67" descr="A yellow building with a cross on top&#10;&#10;Description automatically generated">
              <a:extLst>
                <a:ext uri="{FF2B5EF4-FFF2-40B4-BE49-F238E27FC236}">
                  <a16:creationId xmlns:a16="http://schemas.microsoft.com/office/drawing/2014/main" id="{FA002770-7026-4196-B4A4-22EAF6AF6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49957" y="3692380"/>
              <a:ext cx="326635" cy="326635"/>
            </a:xfrm>
            <a:prstGeom prst="rect">
              <a:avLst/>
            </a:prstGeom>
          </p:spPr>
        </p:pic>
        <p:pic>
          <p:nvPicPr>
            <p:cNvPr id="69" name="Picture 68" descr="A yellow building with a cross on top&#10;&#10;Description automatically generated">
              <a:extLst>
                <a:ext uri="{FF2B5EF4-FFF2-40B4-BE49-F238E27FC236}">
                  <a16:creationId xmlns:a16="http://schemas.microsoft.com/office/drawing/2014/main" id="{F3A1D052-8EEB-4C5D-B179-605531324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55589" y="3952359"/>
              <a:ext cx="326635" cy="326635"/>
            </a:xfrm>
            <a:prstGeom prst="rect">
              <a:avLst/>
            </a:prstGeom>
          </p:spPr>
        </p:pic>
        <p:pic>
          <p:nvPicPr>
            <p:cNvPr id="70" name="Picture 69" descr="A yellow building with a cross on top&#10;&#10;Description automatically generated">
              <a:extLst>
                <a:ext uri="{FF2B5EF4-FFF2-40B4-BE49-F238E27FC236}">
                  <a16:creationId xmlns:a16="http://schemas.microsoft.com/office/drawing/2014/main" id="{82D22234-FA78-4C71-BAD3-3F976D02F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52773" y="4202704"/>
              <a:ext cx="326635" cy="326635"/>
            </a:xfrm>
            <a:prstGeom prst="rect">
              <a:avLst/>
            </a:prstGeom>
          </p:spPr>
        </p:pic>
        <p:pic>
          <p:nvPicPr>
            <p:cNvPr id="71" name="Picture 70" descr="A yellow building with a cross on top&#10;&#10;Description automatically generated">
              <a:extLst>
                <a:ext uri="{FF2B5EF4-FFF2-40B4-BE49-F238E27FC236}">
                  <a16:creationId xmlns:a16="http://schemas.microsoft.com/office/drawing/2014/main" id="{C1C87EDE-71E1-416E-BCD8-1543AEA32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50808" y="4451558"/>
              <a:ext cx="326635" cy="326635"/>
            </a:xfrm>
            <a:prstGeom prst="rect">
              <a:avLst/>
            </a:prstGeom>
          </p:spPr>
        </p:pic>
        <p:pic>
          <p:nvPicPr>
            <p:cNvPr id="72" name="Picture 71" descr="A yellow building with a cross on top&#10;&#10;Description automatically generated">
              <a:extLst>
                <a:ext uri="{FF2B5EF4-FFF2-40B4-BE49-F238E27FC236}">
                  <a16:creationId xmlns:a16="http://schemas.microsoft.com/office/drawing/2014/main" id="{4B7C5187-FD27-4446-BB7D-3FB4A78DB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47992" y="4701903"/>
              <a:ext cx="326635" cy="326635"/>
            </a:xfrm>
            <a:prstGeom prst="rect">
              <a:avLst/>
            </a:prstGeom>
          </p:spPr>
        </p:pic>
        <p:pic>
          <p:nvPicPr>
            <p:cNvPr id="73" name="Picture 72" descr="A yellow building with a cross on top&#10;&#10;Description automatically generated">
              <a:extLst>
                <a:ext uri="{FF2B5EF4-FFF2-40B4-BE49-F238E27FC236}">
                  <a16:creationId xmlns:a16="http://schemas.microsoft.com/office/drawing/2014/main" id="{59B9D151-23D7-473D-962D-679B11B5A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53624" y="4961882"/>
              <a:ext cx="326635" cy="326635"/>
            </a:xfrm>
            <a:prstGeom prst="rect">
              <a:avLst/>
            </a:prstGeom>
          </p:spPr>
        </p:pic>
        <p:pic>
          <p:nvPicPr>
            <p:cNvPr id="74" name="Picture 73" descr="A yellow building with a cross on top&#10;&#10;Description automatically generated">
              <a:extLst>
                <a:ext uri="{FF2B5EF4-FFF2-40B4-BE49-F238E27FC236}">
                  <a16:creationId xmlns:a16="http://schemas.microsoft.com/office/drawing/2014/main" id="{1AA120CA-0525-42FB-A9B4-736588895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50808" y="5212227"/>
              <a:ext cx="326635" cy="326635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08C17F6-046F-487D-8B93-3BFA6DEF16CE}"/>
                </a:ext>
              </a:extLst>
            </p:cNvPr>
            <p:cNvSpPr txBox="1"/>
            <p:nvPr/>
          </p:nvSpPr>
          <p:spPr>
            <a:xfrm>
              <a:off x="7882917" y="3104434"/>
              <a:ext cx="934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39" b="1" dirty="0">
                  <a:solidFill>
                    <a:srgbClr val="F7AB33"/>
                  </a:solidFill>
                </a:rPr>
                <a:t>16 Sites</a:t>
              </a:r>
              <a:endParaRPr lang="en-US" sz="1739" i="1" dirty="0">
                <a:solidFill>
                  <a:srgbClr val="F7AB33"/>
                </a:solidFill>
              </a:endParaRPr>
            </a:p>
          </p:txBody>
        </p:sp>
      </p:grpSp>
      <p:pic>
        <p:nvPicPr>
          <p:cNvPr id="28" name="Picture 27" descr="A close-up of a sign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C5224838-E0BD-4130-827B-341B615AD9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475" y="781455"/>
            <a:ext cx="1776867" cy="507676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27B05617-989E-4E19-8FAC-22634E42DF0F}"/>
              </a:ext>
            </a:extLst>
          </p:cNvPr>
          <p:cNvSpPr txBox="1"/>
          <p:nvPr/>
        </p:nvSpPr>
        <p:spPr>
          <a:xfrm>
            <a:off x="4676945" y="221904"/>
            <a:ext cx="1334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Funder:</a:t>
            </a:r>
            <a:endParaRPr lang="en-US" sz="1600" i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D0EE855-F8BA-4924-88ED-B2838909C675}"/>
              </a:ext>
            </a:extLst>
          </p:cNvPr>
          <p:cNvSpPr/>
          <p:nvPr/>
        </p:nvSpPr>
        <p:spPr>
          <a:xfrm>
            <a:off x="2903745" y="1663099"/>
            <a:ext cx="2766272" cy="379057"/>
          </a:xfrm>
          <a:prstGeom prst="roundRect">
            <a:avLst>
              <a:gd name="adj" fmla="val 50000"/>
            </a:avLst>
          </a:prstGeom>
          <a:solidFill>
            <a:srgbClr val="00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Emergency Medicine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0E0448C-809A-4FFC-98D0-30F38EC46923}"/>
              </a:ext>
            </a:extLst>
          </p:cNvPr>
          <p:cNvSpPr/>
          <p:nvPr/>
        </p:nvSpPr>
        <p:spPr>
          <a:xfrm>
            <a:off x="2903745" y="2169527"/>
            <a:ext cx="2768823" cy="379057"/>
          </a:xfrm>
          <a:prstGeom prst="roundRect">
            <a:avLst>
              <a:gd name="adj" fmla="val 50000"/>
            </a:avLst>
          </a:prstGeom>
          <a:solidFill>
            <a:srgbClr val="F7A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Inpatient Medicine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A8148F6-4CA8-4708-AE12-BA3EE1E00F3D}"/>
              </a:ext>
            </a:extLst>
          </p:cNvPr>
          <p:cNvSpPr/>
          <p:nvPr/>
        </p:nvSpPr>
        <p:spPr>
          <a:xfrm>
            <a:off x="2908844" y="2680869"/>
            <a:ext cx="2766273" cy="379057"/>
          </a:xfrm>
          <a:prstGeom prst="roundRect">
            <a:avLst>
              <a:gd name="adj" fmla="val 50000"/>
            </a:avLst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Critical Care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862D112-F2D5-4AC9-B065-F243E1009F36}"/>
              </a:ext>
            </a:extLst>
          </p:cNvPr>
          <p:cNvSpPr/>
          <p:nvPr/>
        </p:nvSpPr>
        <p:spPr>
          <a:xfrm>
            <a:off x="2912670" y="3184156"/>
            <a:ext cx="2768823" cy="379057"/>
          </a:xfrm>
          <a:prstGeom prst="roundRect">
            <a:avLst>
              <a:gd name="adj" fmla="val 50000"/>
            </a:avLst>
          </a:prstGeom>
          <a:solidFill>
            <a:srgbClr val="283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Infectious Diseases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01D3E7D-2C3A-4EAC-8F39-8DF4A552E5B4}"/>
              </a:ext>
            </a:extLst>
          </p:cNvPr>
          <p:cNvSpPr txBox="1"/>
          <p:nvPr/>
        </p:nvSpPr>
        <p:spPr>
          <a:xfrm>
            <a:off x="2903745" y="1290906"/>
            <a:ext cx="276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39" b="1" dirty="0">
                <a:solidFill>
                  <a:srgbClr val="283582"/>
                </a:solidFill>
              </a:rPr>
              <a:t>Content </a:t>
            </a:r>
            <a:r>
              <a:rPr lang="en-US" b="1" dirty="0">
                <a:solidFill>
                  <a:srgbClr val="283582"/>
                </a:solidFill>
              </a:rPr>
              <a:t>Expert</a:t>
            </a:r>
            <a:r>
              <a:rPr lang="en-US" sz="1739" b="1" dirty="0">
                <a:solidFill>
                  <a:srgbClr val="283582"/>
                </a:solidFill>
              </a:rPr>
              <a:t> Pillars</a:t>
            </a:r>
            <a:endParaRPr lang="en-US" sz="1739" i="1" dirty="0">
              <a:solidFill>
                <a:srgbClr val="283582"/>
              </a:solidFill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435FF8E-0AB7-41E8-845D-D230FD582598}"/>
              </a:ext>
            </a:extLst>
          </p:cNvPr>
          <p:cNvGrpSpPr/>
          <p:nvPr/>
        </p:nvGrpSpPr>
        <p:grpSpPr>
          <a:xfrm>
            <a:off x="319491" y="1315260"/>
            <a:ext cx="2867846" cy="695174"/>
            <a:chOff x="319491" y="1885228"/>
            <a:chExt cx="2867846" cy="695174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A55B7D0-62A1-40F3-80CE-981D77E13EBD}"/>
                </a:ext>
              </a:extLst>
            </p:cNvPr>
            <p:cNvCxnSpPr/>
            <p:nvPr/>
          </p:nvCxnSpPr>
          <p:spPr>
            <a:xfrm>
              <a:off x="319491" y="1885228"/>
              <a:ext cx="1858297" cy="0"/>
            </a:xfrm>
            <a:prstGeom prst="line">
              <a:avLst/>
            </a:prstGeom>
            <a:ln w="19050" cap="rnd">
              <a:solidFill>
                <a:srgbClr val="00AA9E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E0047ED-7DA7-4DD4-A3D7-94DA14FCB88F}"/>
                </a:ext>
              </a:extLst>
            </p:cNvPr>
            <p:cNvCxnSpPr>
              <a:cxnSpLocks/>
            </p:cNvCxnSpPr>
            <p:nvPr/>
          </p:nvCxnSpPr>
          <p:spPr>
            <a:xfrm>
              <a:off x="2177788" y="1885228"/>
              <a:ext cx="1009549" cy="695174"/>
            </a:xfrm>
            <a:prstGeom prst="line">
              <a:avLst/>
            </a:prstGeom>
            <a:ln w="19050" cap="rnd">
              <a:solidFill>
                <a:srgbClr val="00AA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5BD68C8-956B-47A0-AB7A-8415EF11B4ED}"/>
              </a:ext>
            </a:extLst>
          </p:cNvPr>
          <p:cNvGrpSpPr/>
          <p:nvPr/>
        </p:nvGrpSpPr>
        <p:grpSpPr>
          <a:xfrm>
            <a:off x="305518" y="2103189"/>
            <a:ext cx="2991135" cy="439175"/>
            <a:chOff x="305518" y="2629616"/>
            <a:chExt cx="2991135" cy="439175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9BB1523-7E56-4D07-9E6A-760A8814C6F1}"/>
                </a:ext>
              </a:extLst>
            </p:cNvPr>
            <p:cNvCxnSpPr/>
            <p:nvPr/>
          </p:nvCxnSpPr>
          <p:spPr>
            <a:xfrm>
              <a:off x="305518" y="2629616"/>
              <a:ext cx="1858297" cy="0"/>
            </a:xfrm>
            <a:prstGeom prst="line">
              <a:avLst/>
            </a:prstGeom>
            <a:ln w="19050" cap="rnd">
              <a:solidFill>
                <a:srgbClr val="F7AB3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7B9D8FF-DDD9-4EB7-AA44-A998B5E20754}"/>
                </a:ext>
              </a:extLst>
            </p:cNvPr>
            <p:cNvCxnSpPr>
              <a:cxnSpLocks/>
            </p:cNvCxnSpPr>
            <p:nvPr/>
          </p:nvCxnSpPr>
          <p:spPr>
            <a:xfrm>
              <a:off x="2163815" y="2629616"/>
              <a:ext cx="1132838" cy="439175"/>
            </a:xfrm>
            <a:prstGeom prst="line">
              <a:avLst/>
            </a:prstGeom>
            <a:ln w="19050" cap="rnd">
              <a:solidFill>
                <a:srgbClr val="F7A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F4D4158-D1F5-450D-ABE9-5A125A66D50C}"/>
              </a:ext>
            </a:extLst>
          </p:cNvPr>
          <p:cNvGrpSpPr/>
          <p:nvPr/>
        </p:nvGrpSpPr>
        <p:grpSpPr>
          <a:xfrm>
            <a:off x="323380" y="2836451"/>
            <a:ext cx="2722724" cy="254054"/>
            <a:chOff x="319491" y="3164097"/>
            <a:chExt cx="2722724" cy="254054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7500EFE-FCEA-4E01-9689-C349B9E2A11D}"/>
                </a:ext>
              </a:extLst>
            </p:cNvPr>
            <p:cNvCxnSpPr/>
            <p:nvPr/>
          </p:nvCxnSpPr>
          <p:spPr>
            <a:xfrm>
              <a:off x="319491" y="3418150"/>
              <a:ext cx="1858297" cy="0"/>
            </a:xfrm>
            <a:prstGeom prst="line">
              <a:avLst/>
            </a:prstGeom>
            <a:ln w="19050" cap="rnd">
              <a:solidFill>
                <a:srgbClr val="E5007E"/>
              </a:solidFill>
              <a:round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A7153B3-0250-4143-AEAF-043A1BE89C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3899" y="3164097"/>
              <a:ext cx="868316" cy="254054"/>
            </a:xfrm>
            <a:prstGeom prst="line">
              <a:avLst/>
            </a:prstGeom>
            <a:ln w="19050" cap="rnd">
              <a:solidFill>
                <a:srgbClr val="E500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57BA4AB-30BD-41B1-8A2A-C78C770A4265}"/>
              </a:ext>
            </a:extLst>
          </p:cNvPr>
          <p:cNvGrpSpPr/>
          <p:nvPr/>
        </p:nvGrpSpPr>
        <p:grpSpPr>
          <a:xfrm>
            <a:off x="1800692" y="3360407"/>
            <a:ext cx="1188229" cy="583903"/>
            <a:chOff x="319491" y="2501501"/>
            <a:chExt cx="1188229" cy="583903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AF6E478-8A39-443E-9345-F14A4CFC54BE}"/>
                </a:ext>
              </a:extLst>
            </p:cNvPr>
            <p:cNvCxnSpPr>
              <a:cxnSpLocks/>
            </p:cNvCxnSpPr>
            <p:nvPr/>
          </p:nvCxnSpPr>
          <p:spPr>
            <a:xfrm>
              <a:off x="319491" y="3085404"/>
              <a:ext cx="255277" cy="0"/>
            </a:xfrm>
            <a:prstGeom prst="line">
              <a:avLst/>
            </a:prstGeom>
            <a:ln w="19050" cap="rnd">
              <a:solidFill>
                <a:srgbClr val="283582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4D1E0FF-D490-4D9A-879B-F85C685FA2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768" y="2501501"/>
              <a:ext cx="932952" cy="583903"/>
            </a:xfrm>
            <a:prstGeom prst="line">
              <a:avLst/>
            </a:prstGeom>
            <a:ln w="19050" cap="rnd">
              <a:solidFill>
                <a:srgbClr val="283582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01BBBE3-C5AA-4386-B979-0F723F62807A}"/>
              </a:ext>
            </a:extLst>
          </p:cNvPr>
          <p:cNvGrpSpPr/>
          <p:nvPr/>
        </p:nvGrpSpPr>
        <p:grpSpPr>
          <a:xfrm>
            <a:off x="2862243" y="3670374"/>
            <a:ext cx="2819251" cy="1826236"/>
            <a:chOff x="2862243" y="4075578"/>
            <a:chExt cx="2819251" cy="182623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B598A13D-E470-4999-9131-DDB865D17DE9}"/>
                </a:ext>
              </a:extLst>
            </p:cNvPr>
            <p:cNvSpPr/>
            <p:nvPr/>
          </p:nvSpPr>
          <p:spPr>
            <a:xfrm>
              <a:off x="2907575" y="4432544"/>
              <a:ext cx="2768824" cy="333040"/>
            </a:xfrm>
            <a:prstGeom prst="roundRect">
              <a:avLst>
                <a:gd name="adj" fmla="val 50000"/>
              </a:avLst>
            </a:prstGeom>
            <a:solidFill>
              <a:srgbClr val="00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Epidemiology &amp; Biostatistics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89FCDFB-A42F-43AD-9446-BBB202A4553D}"/>
                </a:ext>
              </a:extLst>
            </p:cNvPr>
            <p:cNvSpPr/>
            <p:nvPr/>
          </p:nvSpPr>
          <p:spPr>
            <a:xfrm>
              <a:off x="2912670" y="4810844"/>
              <a:ext cx="2768824" cy="333040"/>
            </a:xfrm>
            <a:prstGeom prst="roundRect">
              <a:avLst>
                <a:gd name="adj" fmla="val 50000"/>
              </a:avLst>
            </a:prstGeom>
            <a:solidFill>
              <a:srgbClr val="F7A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/>
                <a:t>Data Governance &amp; Harmonization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B98E799-B965-4E52-AEB6-915D414489BD}"/>
                </a:ext>
              </a:extLst>
            </p:cNvPr>
            <p:cNvSpPr/>
            <p:nvPr/>
          </p:nvSpPr>
          <p:spPr>
            <a:xfrm>
              <a:off x="2910127" y="5189441"/>
              <a:ext cx="2766272" cy="333040"/>
            </a:xfrm>
            <a:prstGeom prst="roundRect">
              <a:avLst>
                <a:gd name="adj" fmla="val 50000"/>
              </a:avLst>
            </a:prstGeom>
            <a:solidFill>
              <a:srgbClr val="E50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Biobanking Governance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4D9841C-BFB2-427B-99DB-FE93E1356BC7}"/>
                </a:ext>
              </a:extLst>
            </p:cNvPr>
            <p:cNvSpPr txBox="1"/>
            <p:nvPr/>
          </p:nvSpPr>
          <p:spPr>
            <a:xfrm>
              <a:off x="2862243" y="4075578"/>
              <a:ext cx="2766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39" b="1" dirty="0">
                  <a:solidFill>
                    <a:srgbClr val="283582"/>
                  </a:solidFill>
                </a:rPr>
                <a:t>Cross-Cutting Pillars</a:t>
              </a:r>
              <a:endParaRPr lang="en-US" sz="1739" i="1" dirty="0">
                <a:solidFill>
                  <a:srgbClr val="283582"/>
                </a:solidFill>
              </a:endParaRPr>
            </a:p>
          </p:txBody>
        </p:sp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31066194-0291-4F7A-9701-16DABC7ADB8C}"/>
                </a:ext>
              </a:extLst>
            </p:cNvPr>
            <p:cNvSpPr/>
            <p:nvPr/>
          </p:nvSpPr>
          <p:spPr>
            <a:xfrm>
              <a:off x="2915221" y="5568774"/>
              <a:ext cx="2766272" cy="333040"/>
            </a:xfrm>
            <a:prstGeom prst="roundRect">
              <a:avLst>
                <a:gd name="adj" fmla="val 50000"/>
              </a:avLst>
            </a:prstGeom>
            <a:solidFill>
              <a:srgbClr val="283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Knowledge Mobilization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57581AF-01DA-4B20-B582-C57405F1FD09}"/>
              </a:ext>
            </a:extLst>
          </p:cNvPr>
          <p:cNvSpPr txBox="1"/>
          <p:nvPr/>
        </p:nvSpPr>
        <p:spPr>
          <a:xfrm>
            <a:off x="10069986" y="1579128"/>
            <a:ext cx="2464910" cy="35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39" b="1" dirty="0">
                <a:solidFill>
                  <a:srgbClr val="283582"/>
                </a:solidFill>
              </a:rPr>
              <a:t>Shared Resources </a:t>
            </a:r>
            <a:endParaRPr lang="en-US" sz="1739" i="1" dirty="0">
              <a:solidFill>
                <a:srgbClr val="283582"/>
              </a:solidFill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1F2944E-30FB-496F-A359-ABA85DDBEF90}"/>
              </a:ext>
            </a:extLst>
          </p:cNvPr>
          <p:cNvGrpSpPr/>
          <p:nvPr/>
        </p:nvGrpSpPr>
        <p:grpSpPr>
          <a:xfrm>
            <a:off x="9842489" y="1769634"/>
            <a:ext cx="3220166" cy="4024200"/>
            <a:chOff x="9842489" y="1946346"/>
            <a:chExt cx="3220166" cy="4024200"/>
          </a:xfrm>
        </p:grpSpPr>
        <p:graphicFrame>
          <p:nvGraphicFramePr>
            <p:cNvPr id="88" name="Diagram 87">
              <a:extLst>
                <a:ext uri="{FF2B5EF4-FFF2-40B4-BE49-F238E27FC236}">
                  <a16:creationId xmlns:a16="http://schemas.microsoft.com/office/drawing/2014/main" id="{132A8858-11F1-41EA-B780-79BDA3CAB8D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25990798"/>
                </p:ext>
              </p:extLst>
            </p:nvPr>
          </p:nvGraphicFramePr>
          <p:xfrm>
            <a:off x="9842489" y="1946346"/>
            <a:ext cx="3188814" cy="4024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pic>
          <p:nvPicPr>
            <p:cNvPr id="17" name="Picture 16" descr="A blue outline of a hand holding a paper with a thumb up&#10;&#10;Description automatically generated">
              <a:extLst>
                <a:ext uri="{FF2B5EF4-FFF2-40B4-BE49-F238E27FC236}">
                  <a16:creationId xmlns:a16="http://schemas.microsoft.com/office/drawing/2014/main" id="{7F348461-A384-4715-8EDE-A3F342983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2125021" y="2969255"/>
              <a:ext cx="466772" cy="466772"/>
            </a:xfrm>
            <a:prstGeom prst="rect">
              <a:avLst/>
            </a:prstGeom>
          </p:spPr>
        </p:pic>
        <p:pic>
          <p:nvPicPr>
            <p:cNvPr id="21" name="Picture 20" descr="A blue line drawing of a person pointing at a paper&#10;&#10;Description automatically generated">
              <a:extLst>
                <a:ext uri="{FF2B5EF4-FFF2-40B4-BE49-F238E27FC236}">
                  <a16:creationId xmlns:a16="http://schemas.microsoft.com/office/drawing/2014/main" id="{15C24503-CA10-45F9-991B-59BAD5176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2356900" y="5084422"/>
              <a:ext cx="705755" cy="705755"/>
            </a:xfrm>
            <a:prstGeom prst="rect">
              <a:avLst/>
            </a:prstGeom>
          </p:spPr>
        </p:pic>
        <p:pic>
          <p:nvPicPr>
            <p:cNvPr id="23" name="Picture 22" descr="A blue and black chat bubbles&#10;&#10;Description automatically generated">
              <a:extLst>
                <a:ext uri="{FF2B5EF4-FFF2-40B4-BE49-F238E27FC236}">
                  <a16:creationId xmlns:a16="http://schemas.microsoft.com/office/drawing/2014/main" id="{ECDCF7F4-B468-4045-A4CD-1D282B40B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2050175" y="4425651"/>
              <a:ext cx="562090" cy="562090"/>
            </a:xfrm>
            <a:prstGeom prst="rect">
              <a:avLst/>
            </a:prstGeom>
          </p:spPr>
        </p:pic>
        <p:pic>
          <p:nvPicPr>
            <p:cNvPr id="167" name="Picture 4" descr="About Us — C4T">
              <a:hlinkClick r:id="rId23"/>
              <a:extLst>
                <a:ext uri="{FF2B5EF4-FFF2-40B4-BE49-F238E27FC236}">
                  <a16:creationId xmlns:a16="http://schemas.microsoft.com/office/drawing/2014/main" id="{A796F19E-353A-4053-8CCD-5A724704E1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4103" b="93718" l="10000" r="96680">
                          <a14:foregroundMark x1="76400" y1="4103" x2="76400" y2="4103"/>
                          <a14:foregroundMark x1="91720" y1="63333" x2="91720" y2="63333"/>
                          <a14:foregroundMark x1="86760" y1="93718" x2="86760" y2="93718"/>
                          <a14:foregroundMark x1="96680" y1="73462" x2="96680" y2="734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55"/>
            <a:stretch/>
          </p:blipFill>
          <p:spPr bwMode="auto">
            <a:xfrm>
              <a:off x="12440992" y="2235094"/>
              <a:ext cx="519890" cy="426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167" descr="A black background with blue and green letters&#10;&#10;Description automatically generated">
              <a:hlinkClick r:id="rId26"/>
              <a:extLst>
                <a:ext uri="{FF2B5EF4-FFF2-40B4-BE49-F238E27FC236}">
                  <a16:creationId xmlns:a16="http://schemas.microsoft.com/office/drawing/2014/main" id="{F6445F97-D7DA-4BF1-91E7-55E1AAAA7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/>
            <a:srcRect t="-16948" r="81715"/>
            <a:stretch/>
          </p:blipFill>
          <p:spPr>
            <a:xfrm>
              <a:off x="12043351" y="3752870"/>
              <a:ext cx="431393" cy="377810"/>
            </a:xfrm>
            <a:prstGeom prst="rect">
              <a:avLst/>
            </a:prstGeom>
          </p:spPr>
        </p:pic>
      </p:grp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C7D618F9-3C72-4943-ADEC-4D8772E684F6}"/>
              </a:ext>
            </a:extLst>
          </p:cNvPr>
          <p:cNvCxnSpPr>
            <a:cxnSpLocks/>
          </p:cNvCxnSpPr>
          <p:nvPr/>
        </p:nvCxnSpPr>
        <p:spPr>
          <a:xfrm flipH="1">
            <a:off x="1582750" y="6161919"/>
            <a:ext cx="650825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1730EA-CF83-4CE6-8B8D-A295223B7C4C}"/>
              </a:ext>
            </a:extLst>
          </p:cNvPr>
          <p:cNvCxnSpPr>
            <a:cxnSpLocks/>
          </p:cNvCxnSpPr>
          <p:nvPr/>
        </p:nvCxnSpPr>
        <p:spPr>
          <a:xfrm>
            <a:off x="11009520" y="6161919"/>
            <a:ext cx="650825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21FB3018-61F8-4586-8E6B-9393EABDD77F}"/>
              </a:ext>
            </a:extLst>
          </p:cNvPr>
          <p:cNvSpPr txBox="1"/>
          <p:nvPr/>
        </p:nvSpPr>
        <p:spPr>
          <a:xfrm>
            <a:off x="8122940" y="6452498"/>
            <a:ext cx="4908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October 2023; v1.0</a:t>
            </a:r>
            <a:endParaRPr lang="en-US" sz="1400" i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8139B2F-7E2B-40B2-8E38-293743733B05}"/>
              </a:ext>
            </a:extLst>
          </p:cNvPr>
          <p:cNvSpPr txBox="1"/>
          <p:nvPr/>
        </p:nvSpPr>
        <p:spPr>
          <a:xfrm>
            <a:off x="32626" y="216785"/>
            <a:ext cx="2334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83582"/>
                </a:solidFill>
              </a:rPr>
              <a:t>Supporting Organizations</a:t>
            </a:r>
            <a:endParaRPr lang="en-US" sz="1600" i="1" dirty="0">
              <a:solidFill>
                <a:srgbClr val="283582"/>
              </a:solidFill>
            </a:endParaRP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B8EAA17B-9F66-4B1A-9461-1718AEF6F46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8294" y="5169986"/>
            <a:ext cx="961720" cy="582528"/>
          </a:xfrm>
          <a:prstGeom prst="rect">
            <a:avLst/>
          </a:prstGeom>
        </p:spPr>
      </p:pic>
      <p:pic>
        <p:nvPicPr>
          <p:cNvPr id="15" name="Picture 14" descr="A logo with a teddy bear and a maple leaf&#10;&#10;Description automatically generated">
            <a:extLst>
              <a:ext uri="{FF2B5EF4-FFF2-40B4-BE49-F238E27FC236}">
                <a16:creationId xmlns:a16="http://schemas.microsoft.com/office/drawing/2014/main" id="{112A3827-0363-484E-BEA2-44E64E8AE78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50929" y="3971772"/>
            <a:ext cx="1258470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9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CF62A228-BB31-4725-960B-CCCBCC4706A5}"/>
              </a:ext>
            </a:extLst>
          </p:cNvPr>
          <p:cNvGrpSpPr/>
          <p:nvPr/>
        </p:nvGrpSpPr>
        <p:grpSpPr>
          <a:xfrm>
            <a:off x="6099376" y="2427998"/>
            <a:ext cx="1733708" cy="2503776"/>
            <a:chOff x="5872770" y="3425800"/>
            <a:chExt cx="1827537" cy="2591475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E5F03DDB-AD75-4521-BA6C-3C37A52104C1}"/>
                </a:ext>
              </a:extLst>
            </p:cNvPr>
            <p:cNvSpPr/>
            <p:nvPr/>
          </p:nvSpPr>
          <p:spPr>
            <a:xfrm>
              <a:off x="5988809" y="3476107"/>
              <a:ext cx="1560228" cy="2541168"/>
            </a:xfrm>
            <a:prstGeom prst="roundRect">
              <a:avLst>
                <a:gd name="adj" fmla="val 4315"/>
              </a:avLst>
            </a:prstGeom>
            <a:solidFill>
              <a:srgbClr val="F5CED1"/>
            </a:solidFill>
            <a:ln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39" dirty="0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FFE4D7FA-9940-4746-8FAB-63DBAFF13F45}"/>
                </a:ext>
              </a:extLst>
            </p:cNvPr>
            <p:cNvSpPr/>
            <p:nvPr/>
          </p:nvSpPr>
          <p:spPr>
            <a:xfrm>
              <a:off x="5872770" y="3425800"/>
              <a:ext cx="1777548" cy="326442"/>
            </a:xfrm>
            <a:prstGeom prst="roundRect">
              <a:avLst>
                <a:gd name="adj" fmla="val 50000"/>
              </a:avLst>
            </a:prstGeom>
            <a:solidFill>
              <a:srgbClr val="E50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Projects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E13E3A4-76A0-481C-87C4-F1F1FA9C005A}"/>
                </a:ext>
              </a:extLst>
            </p:cNvPr>
            <p:cNvSpPr/>
            <p:nvPr/>
          </p:nvSpPr>
          <p:spPr>
            <a:xfrm>
              <a:off x="6006263" y="3809721"/>
              <a:ext cx="1694044" cy="20387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880" indent="-182880">
                <a:buSzPct val="90000"/>
                <a:buFont typeface="Courier New" panose="02070309020205020404" pitchFamily="49" charset="0"/>
                <a:buChar char="o"/>
              </a:pPr>
              <a:r>
                <a:rPr lang="en-US" sz="1400" b="1" dirty="0"/>
                <a:t>COVID Cohort</a:t>
              </a:r>
            </a:p>
            <a:p>
              <a:pPr marL="182880" lvl="1" indent="-182880">
                <a:buSzPct val="90000"/>
                <a:buFont typeface="Calibri" panose="020F0502020204030204" pitchFamily="34" charset="0"/>
                <a:buChar char="–"/>
              </a:pPr>
              <a:r>
                <a:rPr lang="en-US" sz="1400" dirty="0"/>
                <a:t>Acute COVID</a:t>
              </a:r>
            </a:p>
            <a:p>
              <a:pPr marL="182880" lvl="1" indent="-182880">
                <a:buSzPct val="90000"/>
                <a:buFont typeface="Calibri" panose="020F0502020204030204" pitchFamily="34" charset="0"/>
                <a:buChar char="–"/>
              </a:pPr>
              <a:r>
                <a:rPr lang="en-US" sz="1400" dirty="0"/>
                <a:t>Vaccine Safety</a:t>
              </a:r>
            </a:p>
            <a:p>
              <a:pPr marL="182880" lvl="1" indent="-182880">
                <a:buSzPct val="90000"/>
                <a:buFont typeface="Calibri" panose="020F0502020204030204" pitchFamily="34" charset="0"/>
                <a:buChar char="–"/>
              </a:pPr>
              <a:r>
                <a:rPr lang="en-US" sz="1400" dirty="0" err="1"/>
                <a:t>Longterm</a:t>
              </a:r>
              <a:r>
                <a:rPr lang="en-US" sz="1400" dirty="0"/>
                <a:t> Outcomes</a:t>
              </a:r>
            </a:p>
            <a:p>
              <a:pPr marL="182880" indent="-182880">
                <a:spcBef>
                  <a:spcPts val="600"/>
                </a:spcBef>
                <a:spcAft>
                  <a:spcPts val="600"/>
                </a:spcAft>
                <a:buSzPct val="90000"/>
                <a:buFont typeface="Courier New" panose="02070309020205020404" pitchFamily="49" charset="0"/>
                <a:buChar char="o"/>
              </a:pPr>
              <a:r>
                <a:rPr lang="en-US" sz="1400" b="1" dirty="0"/>
                <a:t>Indirect Consequences</a:t>
              </a:r>
            </a:p>
            <a:p>
              <a:pPr marL="182880" indent="-182880">
                <a:spcAft>
                  <a:spcPts val="600"/>
                </a:spcAft>
                <a:buSzPct val="90000"/>
                <a:buFont typeface="Courier New" panose="02070309020205020404" pitchFamily="49" charset="0"/>
                <a:buChar char="o"/>
              </a:pPr>
              <a:r>
                <a:rPr lang="en-US" sz="1400" b="1" dirty="0"/>
                <a:t>CURNLS</a:t>
              </a: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90D3357-A8F5-4115-80FC-33FBB19B5C71}"/>
              </a:ext>
            </a:extLst>
          </p:cNvPr>
          <p:cNvSpPr/>
          <p:nvPr/>
        </p:nvSpPr>
        <p:spPr>
          <a:xfrm rot="10800000">
            <a:off x="-1726701" y="664639"/>
            <a:ext cx="4061646" cy="5663770"/>
          </a:xfrm>
          <a:prstGeom prst="roundRect">
            <a:avLst>
              <a:gd name="adj" fmla="val 6458"/>
            </a:avLst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9"/>
          </a:p>
        </p:txBody>
      </p:sp>
      <p:pic>
        <p:nvPicPr>
          <p:cNvPr id="4" name="Picture 8" descr="CCCTG - Home">
            <a:hlinkClick r:id="rId2"/>
            <a:extLst>
              <a:ext uri="{FF2B5EF4-FFF2-40B4-BE49-F238E27FC236}">
                <a16:creationId xmlns:a16="http://schemas.microsoft.com/office/drawing/2014/main" id="{E917CE4C-5EC6-4CEF-9D23-08A308D067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490" y="2295480"/>
            <a:ext cx="1798040" cy="65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, company nam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DB072304-F75D-4614-BEB2-10A860547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474" y="1454504"/>
            <a:ext cx="1638614" cy="648617"/>
          </a:xfrm>
          <a:prstGeom prst="rect">
            <a:avLst/>
          </a:prstGeom>
        </p:spPr>
      </p:pic>
      <p:pic>
        <p:nvPicPr>
          <p:cNvPr id="7" name="Picture 2" descr="CIRN (@CIRN_Canada) / Twitter">
            <a:hlinkClick r:id="rId6"/>
            <a:extLst>
              <a:ext uri="{FF2B5EF4-FFF2-40B4-BE49-F238E27FC236}">
                <a16:creationId xmlns:a16="http://schemas.microsoft.com/office/drawing/2014/main" id="{3FFDFD2E-67FE-430A-818E-C1E5E0FCF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6" b="28507"/>
          <a:stretch/>
        </p:blipFill>
        <p:spPr bwMode="auto">
          <a:xfrm>
            <a:off x="285513" y="3193160"/>
            <a:ext cx="1257610" cy="7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15" descr="A picture containing text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799EAD3F-E433-49C2-8D5F-394DB21907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04" y="4559850"/>
            <a:ext cx="1202857" cy="4417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91B1EE7-051D-4D5A-85EE-8A9A33F72294}"/>
              </a:ext>
            </a:extLst>
          </p:cNvPr>
          <p:cNvGrpSpPr/>
          <p:nvPr/>
        </p:nvGrpSpPr>
        <p:grpSpPr>
          <a:xfrm>
            <a:off x="8012016" y="246819"/>
            <a:ext cx="5050638" cy="1114749"/>
            <a:chOff x="7131561" y="151350"/>
            <a:chExt cx="4151199" cy="1153794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A4D3297F-B248-4288-A44F-EA365EABDC33}"/>
                </a:ext>
              </a:extLst>
            </p:cNvPr>
            <p:cNvSpPr/>
            <p:nvPr/>
          </p:nvSpPr>
          <p:spPr>
            <a:xfrm>
              <a:off x="7131561" y="151350"/>
              <a:ext cx="3792651" cy="1153794"/>
            </a:xfrm>
            <a:prstGeom prst="roundRect">
              <a:avLst>
                <a:gd name="adj" fmla="val 5683"/>
              </a:avLst>
            </a:prstGeom>
            <a:solidFill>
              <a:srgbClr val="C5E4E3"/>
            </a:solidFill>
            <a:ln w="28575">
              <a:solidFill>
                <a:srgbClr val="00A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39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D776608-9C05-43A6-94E9-35A0CF9CC073}"/>
                </a:ext>
              </a:extLst>
            </p:cNvPr>
            <p:cNvSpPr txBox="1"/>
            <p:nvPr/>
          </p:nvSpPr>
          <p:spPr>
            <a:xfrm>
              <a:off x="7241263" y="232657"/>
              <a:ext cx="4041497" cy="987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Knowledge Users</a:t>
              </a:r>
            </a:p>
            <a:p>
              <a:pPr marL="276092" indent="-276092">
                <a:buFont typeface="Courier New" panose="02070309020205020404" pitchFamily="49" charset="0"/>
                <a:buChar char="o"/>
              </a:pPr>
              <a:r>
                <a:rPr lang="en-US" sz="1400" i="1" dirty="0"/>
                <a:t>Patients, families, healthcare workers, and researchers</a:t>
              </a:r>
            </a:p>
            <a:p>
              <a:pPr marL="276092" indent="-276092">
                <a:buFont typeface="Courier New" panose="02070309020205020404" pitchFamily="49" charset="0"/>
                <a:buChar char="o"/>
              </a:pPr>
              <a:r>
                <a:rPr lang="en-US" sz="1400" i="1" dirty="0"/>
                <a:t>Council of Chief Medical Officers of Health</a:t>
              </a:r>
            </a:p>
            <a:p>
              <a:pPr marL="276092" indent="-276092">
                <a:buFont typeface="Courier New" panose="02070309020205020404" pitchFamily="49" charset="0"/>
                <a:buChar char="o"/>
              </a:pPr>
              <a:r>
                <a:rPr lang="en-US" sz="1400" i="1" dirty="0"/>
                <a:t>Public Health Agency of Canada</a:t>
              </a:r>
            </a:p>
          </p:txBody>
        </p:sp>
      </p:grpSp>
      <p:sp>
        <p:nvSpPr>
          <p:cNvPr id="52" name="Right Bracket 51">
            <a:extLst>
              <a:ext uri="{FF2B5EF4-FFF2-40B4-BE49-F238E27FC236}">
                <a16:creationId xmlns:a16="http://schemas.microsoft.com/office/drawing/2014/main" id="{FC341B02-9043-4701-9A0F-0E36E54B6D02}"/>
              </a:ext>
            </a:extLst>
          </p:cNvPr>
          <p:cNvSpPr/>
          <p:nvPr/>
        </p:nvSpPr>
        <p:spPr>
          <a:xfrm>
            <a:off x="1419462" y="3288320"/>
            <a:ext cx="366881" cy="2411835"/>
          </a:xfrm>
          <a:prstGeom prst="rightBracket">
            <a:avLst>
              <a:gd name="adj" fmla="val 94870"/>
            </a:avLst>
          </a:prstGeom>
          <a:ln w="19050">
            <a:solidFill>
              <a:srgbClr val="28358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39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2279D3F-D080-4EB8-9137-8952EDAEF242}"/>
              </a:ext>
            </a:extLst>
          </p:cNvPr>
          <p:cNvGrpSpPr/>
          <p:nvPr/>
        </p:nvGrpSpPr>
        <p:grpSpPr>
          <a:xfrm>
            <a:off x="5357717" y="1519688"/>
            <a:ext cx="660039" cy="4104631"/>
            <a:chOff x="5227712" y="2622268"/>
            <a:chExt cx="683158" cy="3325365"/>
          </a:xfrm>
        </p:grpSpPr>
        <p:sp>
          <p:nvSpPr>
            <p:cNvPr id="77" name="Right Bracket 76">
              <a:extLst>
                <a:ext uri="{FF2B5EF4-FFF2-40B4-BE49-F238E27FC236}">
                  <a16:creationId xmlns:a16="http://schemas.microsoft.com/office/drawing/2014/main" id="{314C1B0C-65B6-451F-BB51-7CE4BD9E819E}"/>
                </a:ext>
              </a:extLst>
            </p:cNvPr>
            <p:cNvSpPr/>
            <p:nvPr/>
          </p:nvSpPr>
          <p:spPr>
            <a:xfrm>
              <a:off x="5227712" y="2622268"/>
              <a:ext cx="379731" cy="3325365"/>
            </a:xfrm>
            <a:prstGeom prst="rightBracket">
              <a:avLst>
                <a:gd name="adj" fmla="val 94870"/>
              </a:avLst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739" dirty="0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6F0E338-AE7D-41F4-81AB-74B84E7405DE}"/>
                </a:ext>
              </a:extLst>
            </p:cNvPr>
            <p:cNvCxnSpPr>
              <a:cxnSpLocks/>
            </p:cNvCxnSpPr>
            <p:nvPr/>
          </p:nvCxnSpPr>
          <p:spPr>
            <a:xfrm>
              <a:off x="5598939" y="3551723"/>
              <a:ext cx="311931" cy="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Picture 94" descr="Canadian Institutes of Health Research - Wikipedia">
            <a:extLst>
              <a:ext uri="{FF2B5EF4-FFF2-40B4-BE49-F238E27FC236}">
                <a16:creationId xmlns:a16="http://schemas.microsoft.com/office/drawing/2014/main" id="{592F817E-0A65-46F1-A547-6695815A1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26" y="119304"/>
            <a:ext cx="1334052" cy="9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ounded Rectangle 19">
            <a:extLst>
              <a:ext uri="{FF2B5EF4-FFF2-40B4-BE49-F238E27FC236}">
                <a16:creationId xmlns:a16="http://schemas.microsoft.com/office/drawing/2014/main" id="{4D51174B-0AE7-4D99-98FD-20657A64B614}"/>
              </a:ext>
            </a:extLst>
          </p:cNvPr>
          <p:cNvSpPr/>
          <p:nvPr/>
        </p:nvSpPr>
        <p:spPr>
          <a:xfrm>
            <a:off x="0" y="5910039"/>
            <a:ext cx="13258800" cy="482941"/>
          </a:xfrm>
          <a:prstGeom prst="roundRect">
            <a:avLst>
              <a:gd name="adj" fmla="val 0"/>
            </a:avLst>
          </a:prstGeom>
          <a:solidFill>
            <a:srgbClr val="283582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546" b="1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1BBBCFB-EED4-4E4E-9E9D-0A068C94E4FA}"/>
              </a:ext>
            </a:extLst>
          </p:cNvPr>
          <p:cNvSpPr/>
          <p:nvPr/>
        </p:nvSpPr>
        <p:spPr>
          <a:xfrm>
            <a:off x="-1" y="5959076"/>
            <a:ext cx="13258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Equity, Diversity, Inclusion, and Indigeneity, Patient Engagement, Knowledge Mobilization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8C17F6-046F-487D-8B93-3BFA6DEF16CE}"/>
              </a:ext>
            </a:extLst>
          </p:cNvPr>
          <p:cNvSpPr txBox="1"/>
          <p:nvPr/>
        </p:nvSpPr>
        <p:spPr>
          <a:xfrm>
            <a:off x="8285250" y="1982663"/>
            <a:ext cx="1090540" cy="431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39" b="1" dirty="0">
                <a:solidFill>
                  <a:srgbClr val="F7AB33"/>
                </a:solidFill>
              </a:rPr>
              <a:t>16 Sites</a:t>
            </a:r>
            <a:endParaRPr lang="en-US" sz="1739" i="1" dirty="0">
              <a:solidFill>
                <a:srgbClr val="F7AB33"/>
              </a:solidFill>
            </a:endParaRPr>
          </a:p>
        </p:txBody>
      </p:sp>
      <p:pic>
        <p:nvPicPr>
          <p:cNvPr id="28" name="Picture 27" descr="A close-up of a sign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C5224838-E0BD-4130-827B-341B615AD9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475" y="781455"/>
            <a:ext cx="1776867" cy="507676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27B05617-989E-4E19-8FAC-22634E42DF0F}"/>
              </a:ext>
            </a:extLst>
          </p:cNvPr>
          <p:cNvSpPr txBox="1"/>
          <p:nvPr/>
        </p:nvSpPr>
        <p:spPr>
          <a:xfrm>
            <a:off x="4676945" y="221904"/>
            <a:ext cx="1334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Funder:</a:t>
            </a:r>
            <a:endParaRPr lang="en-US" sz="1600" i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D0EE855-F8BA-4924-88ED-B2838909C675}"/>
              </a:ext>
            </a:extLst>
          </p:cNvPr>
          <p:cNvSpPr/>
          <p:nvPr/>
        </p:nvSpPr>
        <p:spPr>
          <a:xfrm>
            <a:off x="2759361" y="1663099"/>
            <a:ext cx="2766272" cy="379057"/>
          </a:xfrm>
          <a:prstGeom prst="roundRect">
            <a:avLst>
              <a:gd name="adj" fmla="val 50000"/>
            </a:avLst>
          </a:prstGeom>
          <a:solidFill>
            <a:srgbClr val="00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Emergency Medicine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0E0448C-809A-4FFC-98D0-30F38EC46923}"/>
              </a:ext>
            </a:extLst>
          </p:cNvPr>
          <p:cNvSpPr/>
          <p:nvPr/>
        </p:nvSpPr>
        <p:spPr>
          <a:xfrm>
            <a:off x="2759361" y="2169527"/>
            <a:ext cx="2768823" cy="379057"/>
          </a:xfrm>
          <a:prstGeom prst="roundRect">
            <a:avLst>
              <a:gd name="adj" fmla="val 50000"/>
            </a:avLst>
          </a:prstGeom>
          <a:solidFill>
            <a:srgbClr val="F7A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Inpatient Medicine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A8148F6-4CA8-4708-AE12-BA3EE1E00F3D}"/>
              </a:ext>
            </a:extLst>
          </p:cNvPr>
          <p:cNvSpPr/>
          <p:nvPr/>
        </p:nvSpPr>
        <p:spPr>
          <a:xfrm>
            <a:off x="2764460" y="2680869"/>
            <a:ext cx="2766273" cy="379057"/>
          </a:xfrm>
          <a:prstGeom prst="roundRect">
            <a:avLst>
              <a:gd name="adj" fmla="val 50000"/>
            </a:avLst>
          </a:prstGeom>
          <a:solidFill>
            <a:srgbClr val="E5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Critical Care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862D112-F2D5-4AC9-B065-F243E1009F36}"/>
              </a:ext>
            </a:extLst>
          </p:cNvPr>
          <p:cNvSpPr/>
          <p:nvPr/>
        </p:nvSpPr>
        <p:spPr>
          <a:xfrm>
            <a:off x="2768286" y="3184156"/>
            <a:ext cx="2768823" cy="379057"/>
          </a:xfrm>
          <a:prstGeom prst="roundRect">
            <a:avLst>
              <a:gd name="adj" fmla="val 50000"/>
            </a:avLst>
          </a:prstGeom>
          <a:solidFill>
            <a:srgbClr val="283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Infectious Diseases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01D3E7D-2C3A-4EAC-8F39-8DF4A552E5B4}"/>
              </a:ext>
            </a:extLst>
          </p:cNvPr>
          <p:cNvSpPr txBox="1"/>
          <p:nvPr/>
        </p:nvSpPr>
        <p:spPr>
          <a:xfrm>
            <a:off x="2759361" y="1290906"/>
            <a:ext cx="276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39" b="1" dirty="0">
                <a:solidFill>
                  <a:srgbClr val="283582"/>
                </a:solidFill>
              </a:rPr>
              <a:t>Content </a:t>
            </a:r>
            <a:r>
              <a:rPr lang="en-US" b="1" dirty="0">
                <a:solidFill>
                  <a:srgbClr val="283582"/>
                </a:solidFill>
              </a:rPr>
              <a:t>Expert</a:t>
            </a:r>
            <a:r>
              <a:rPr lang="en-US" sz="1739" b="1" dirty="0">
                <a:solidFill>
                  <a:srgbClr val="283582"/>
                </a:solidFill>
              </a:rPr>
              <a:t> Pillars</a:t>
            </a:r>
            <a:endParaRPr lang="en-US" sz="1739" i="1" dirty="0">
              <a:solidFill>
                <a:srgbClr val="283582"/>
              </a:solidFill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435FF8E-0AB7-41E8-845D-D230FD582598}"/>
              </a:ext>
            </a:extLst>
          </p:cNvPr>
          <p:cNvGrpSpPr/>
          <p:nvPr/>
        </p:nvGrpSpPr>
        <p:grpSpPr>
          <a:xfrm>
            <a:off x="319491" y="1315260"/>
            <a:ext cx="2867846" cy="695174"/>
            <a:chOff x="319491" y="1885228"/>
            <a:chExt cx="2867846" cy="695174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A55B7D0-62A1-40F3-80CE-981D77E13EBD}"/>
                </a:ext>
              </a:extLst>
            </p:cNvPr>
            <p:cNvCxnSpPr/>
            <p:nvPr/>
          </p:nvCxnSpPr>
          <p:spPr>
            <a:xfrm>
              <a:off x="319491" y="1885228"/>
              <a:ext cx="1858297" cy="0"/>
            </a:xfrm>
            <a:prstGeom prst="line">
              <a:avLst/>
            </a:prstGeom>
            <a:ln w="19050" cap="rnd">
              <a:solidFill>
                <a:srgbClr val="00AA9E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E0047ED-7DA7-4DD4-A3D7-94DA14FCB88F}"/>
                </a:ext>
              </a:extLst>
            </p:cNvPr>
            <p:cNvCxnSpPr>
              <a:cxnSpLocks/>
            </p:cNvCxnSpPr>
            <p:nvPr/>
          </p:nvCxnSpPr>
          <p:spPr>
            <a:xfrm>
              <a:off x="2177788" y="1885228"/>
              <a:ext cx="1009549" cy="695174"/>
            </a:xfrm>
            <a:prstGeom prst="line">
              <a:avLst/>
            </a:prstGeom>
            <a:ln w="19050" cap="rnd">
              <a:solidFill>
                <a:srgbClr val="00AA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5BD68C8-956B-47A0-AB7A-8415EF11B4ED}"/>
              </a:ext>
            </a:extLst>
          </p:cNvPr>
          <p:cNvGrpSpPr/>
          <p:nvPr/>
        </p:nvGrpSpPr>
        <p:grpSpPr>
          <a:xfrm>
            <a:off x="305518" y="2103189"/>
            <a:ext cx="2991135" cy="439175"/>
            <a:chOff x="305518" y="2629616"/>
            <a:chExt cx="2991135" cy="439175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9BB1523-7E56-4D07-9E6A-760A8814C6F1}"/>
                </a:ext>
              </a:extLst>
            </p:cNvPr>
            <p:cNvCxnSpPr/>
            <p:nvPr/>
          </p:nvCxnSpPr>
          <p:spPr>
            <a:xfrm>
              <a:off x="305518" y="2629616"/>
              <a:ext cx="1858297" cy="0"/>
            </a:xfrm>
            <a:prstGeom prst="line">
              <a:avLst/>
            </a:prstGeom>
            <a:ln w="19050" cap="rnd">
              <a:solidFill>
                <a:srgbClr val="F7AB3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7B9D8FF-DDD9-4EB7-AA44-A998B5E20754}"/>
                </a:ext>
              </a:extLst>
            </p:cNvPr>
            <p:cNvCxnSpPr>
              <a:cxnSpLocks/>
            </p:cNvCxnSpPr>
            <p:nvPr/>
          </p:nvCxnSpPr>
          <p:spPr>
            <a:xfrm>
              <a:off x="2163815" y="2629616"/>
              <a:ext cx="1132838" cy="439175"/>
            </a:xfrm>
            <a:prstGeom prst="line">
              <a:avLst/>
            </a:prstGeom>
            <a:ln w="19050" cap="rnd">
              <a:solidFill>
                <a:srgbClr val="F7A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F4D4158-D1F5-450D-ABE9-5A125A66D50C}"/>
              </a:ext>
            </a:extLst>
          </p:cNvPr>
          <p:cNvGrpSpPr/>
          <p:nvPr/>
        </p:nvGrpSpPr>
        <p:grpSpPr>
          <a:xfrm>
            <a:off x="323380" y="2836451"/>
            <a:ext cx="2722724" cy="254054"/>
            <a:chOff x="319491" y="3164097"/>
            <a:chExt cx="2722724" cy="254054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7500EFE-FCEA-4E01-9689-C349B9E2A11D}"/>
                </a:ext>
              </a:extLst>
            </p:cNvPr>
            <p:cNvCxnSpPr/>
            <p:nvPr/>
          </p:nvCxnSpPr>
          <p:spPr>
            <a:xfrm>
              <a:off x="319491" y="3418150"/>
              <a:ext cx="1858297" cy="0"/>
            </a:xfrm>
            <a:prstGeom prst="line">
              <a:avLst/>
            </a:prstGeom>
            <a:ln w="19050" cap="rnd">
              <a:solidFill>
                <a:srgbClr val="E5007E"/>
              </a:solidFill>
              <a:round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A7153B3-0250-4143-AEAF-043A1BE89C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7788" y="3164097"/>
              <a:ext cx="864427" cy="254054"/>
            </a:xfrm>
            <a:prstGeom prst="line">
              <a:avLst/>
            </a:prstGeom>
            <a:ln w="19050" cap="rnd">
              <a:solidFill>
                <a:srgbClr val="E500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57BA4AB-30BD-41B1-8A2A-C78C770A4265}"/>
              </a:ext>
            </a:extLst>
          </p:cNvPr>
          <p:cNvGrpSpPr/>
          <p:nvPr/>
        </p:nvGrpSpPr>
        <p:grpSpPr>
          <a:xfrm>
            <a:off x="1800692" y="3360407"/>
            <a:ext cx="1188229" cy="583903"/>
            <a:chOff x="319491" y="2501501"/>
            <a:chExt cx="1188229" cy="583903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AF6E478-8A39-443E-9345-F14A4CFC54BE}"/>
                </a:ext>
              </a:extLst>
            </p:cNvPr>
            <p:cNvCxnSpPr>
              <a:cxnSpLocks/>
            </p:cNvCxnSpPr>
            <p:nvPr/>
          </p:nvCxnSpPr>
          <p:spPr>
            <a:xfrm>
              <a:off x="319491" y="3085404"/>
              <a:ext cx="255277" cy="0"/>
            </a:xfrm>
            <a:prstGeom prst="line">
              <a:avLst/>
            </a:prstGeom>
            <a:ln w="19050" cap="rnd">
              <a:solidFill>
                <a:srgbClr val="283582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4D1E0FF-D490-4D9A-879B-F85C685FA2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768" y="2501501"/>
              <a:ext cx="932952" cy="583903"/>
            </a:xfrm>
            <a:prstGeom prst="line">
              <a:avLst/>
            </a:prstGeom>
            <a:ln w="19050" cap="rnd">
              <a:solidFill>
                <a:srgbClr val="283582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01BBBE3-C5AA-4386-B979-0F723F62807A}"/>
              </a:ext>
            </a:extLst>
          </p:cNvPr>
          <p:cNvGrpSpPr/>
          <p:nvPr/>
        </p:nvGrpSpPr>
        <p:grpSpPr>
          <a:xfrm>
            <a:off x="2717859" y="3670374"/>
            <a:ext cx="2819251" cy="1826236"/>
            <a:chOff x="2862243" y="4075578"/>
            <a:chExt cx="2819251" cy="182623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B598A13D-E470-4999-9131-DDB865D17DE9}"/>
                </a:ext>
              </a:extLst>
            </p:cNvPr>
            <p:cNvSpPr/>
            <p:nvPr/>
          </p:nvSpPr>
          <p:spPr>
            <a:xfrm>
              <a:off x="2907575" y="4432544"/>
              <a:ext cx="2768824" cy="333040"/>
            </a:xfrm>
            <a:prstGeom prst="roundRect">
              <a:avLst>
                <a:gd name="adj" fmla="val 50000"/>
              </a:avLst>
            </a:prstGeom>
            <a:solidFill>
              <a:srgbClr val="00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Epidemiology &amp; Biostatistics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89FCDFB-A42F-43AD-9446-BBB202A4553D}"/>
                </a:ext>
              </a:extLst>
            </p:cNvPr>
            <p:cNvSpPr/>
            <p:nvPr/>
          </p:nvSpPr>
          <p:spPr>
            <a:xfrm>
              <a:off x="2912670" y="4810844"/>
              <a:ext cx="2768824" cy="333040"/>
            </a:xfrm>
            <a:prstGeom prst="roundRect">
              <a:avLst>
                <a:gd name="adj" fmla="val 50000"/>
              </a:avLst>
            </a:prstGeom>
            <a:solidFill>
              <a:srgbClr val="F7A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/>
                <a:t>Data Governance &amp; Harmonization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B98E799-B965-4E52-AEB6-915D414489BD}"/>
                </a:ext>
              </a:extLst>
            </p:cNvPr>
            <p:cNvSpPr/>
            <p:nvPr/>
          </p:nvSpPr>
          <p:spPr>
            <a:xfrm>
              <a:off x="2910127" y="5189441"/>
              <a:ext cx="2766272" cy="333040"/>
            </a:xfrm>
            <a:prstGeom prst="roundRect">
              <a:avLst>
                <a:gd name="adj" fmla="val 50000"/>
              </a:avLst>
            </a:prstGeom>
            <a:solidFill>
              <a:srgbClr val="E50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Biobanking Governance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4D9841C-BFB2-427B-99DB-FE93E1356BC7}"/>
                </a:ext>
              </a:extLst>
            </p:cNvPr>
            <p:cNvSpPr txBox="1"/>
            <p:nvPr/>
          </p:nvSpPr>
          <p:spPr>
            <a:xfrm>
              <a:off x="2862243" y="4075578"/>
              <a:ext cx="2766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39" b="1" dirty="0">
                  <a:solidFill>
                    <a:srgbClr val="283582"/>
                  </a:solidFill>
                </a:rPr>
                <a:t>Cross-Cutting Pillars</a:t>
              </a:r>
              <a:endParaRPr lang="en-US" sz="1739" i="1" dirty="0">
                <a:solidFill>
                  <a:srgbClr val="283582"/>
                </a:solidFill>
              </a:endParaRPr>
            </a:p>
          </p:txBody>
        </p:sp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31066194-0291-4F7A-9701-16DABC7ADB8C}"/>
                </a:ext>
              </a:extLst>
            </p:cNvPr>
            <p:cNvSpPr/>
            <p:nvPr/>
          </p:nvSpPr>
          <p:spPr>
            <a:xfrm>
              <a:off x="2915221" y="5568774"/>
              <a:ext cx="2766272" cy="333040"/>
            </a:xfrm>
            <a:prstGeom prst="roundRect">
              <a:avLst>
                <a:gd name="adj" fmla="val 50000"/>
              </a:avLst>
            </a:prstGeom>
            <a:solidFill>
              <a:srgbClr val="283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Knowledge Mobilization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57581AF-01DA-4B20-B582-C57405F1FD09}"/>
              </a:ext>
            </a:extLst>
          </p:cNvPr>
          <p:cNvSpPr txBox="1"/>
          <p:nvPr/>
        </p:nvSpPr>
        <p:spPr>
          <a:xfrm>
            <a:off x="10069986" y="1579128"/>
            <a:ext cx="2464910" cy="35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39" b="1" dirty="0">
                <a:solidFill>
                  <a:srgbClr val="283582"/>
                </a:solidFill>
              </a:rPr>
              <a:t>Shared Resources </a:t>
            </a:r>
            <a:endParaRPr lang="en-US" sz="1739" i="1" dirty="0">
              <a:solidFill>
                <a:srgbClr val="283582"/>
              </a:solidFill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1F2944E-30FB-496F-A359-ABA85DDBEF90}"/>
              </a:ext>
            </a:extLst>
          </p:cNvPr>
          <p:cNvGrpSpPr/>
          <p:nvPr/>
        </p:nvGrpSpPr>
        <p:grpSpPr>
          <a:xfrm>
            <a:off x="10022969" y="1769634"/>
            <a:ext cx="3220166" cy="4024200"/>
            <a:chOff x="9842489" y="1946346"/>
            <a:chExt cx="3220166" cy="4024200"/>
          </a:xfrm>
        </p:grpSpPr>
        <p:graphicFrame>
          <p:nvGraphicFramePr>
            <p:cNvPr id="88" name="Diagram 87">
              <a:extLst>
                <a:ext uri="{FF2B5EF4-FFF2-40B4-BE49-F238E27FC236}">
                  <a16:creationId xmlns:a16="http://schemas.microsoft.com/office/drawing/2014/main" id="{132A8858-11F1-41EA-B780-79BDA3CAB8D6}"/>
                </a:ext>
              </a:extLst>
            </p:cNvPr>
            <p:cNvGraphicFramePr/>
            <p:nvPr/>
          </p:nvGraphicFramePr>
          <p:xfrm>
            <a:off x="9842489" y="1946346"/>
            <a:ext cx="3188814" cy="4024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pic>
          <p:nvPicPr>
            <p:cNvPr id="17" name="Picture 16" descr="A blue outline of a hand holding a paper with a thumb up&#10;&#10;Description automatically generated">
              <a:extLst>
                <a:ext uri="{FF2B5EF4-FFF2-40B4-BE49-F238E27FC236}">
                  <a16:creationId xmlns:a16="http://schemas.microsoft.com/office/drawing/2014/main" id="{7F348461-A384-4715-8EDE-A3F342983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2125021" y="2969255"/>
              <a:ext cx="466772" cy="466772"/>
            </a:xfrm>
            <a:prstGeom prst="rect">
              <a:avLst/>
            </a:prstGeom>
          </p:spPr>
        </p:pic>
        <p:pic>
          <p:nvPicPr>
            <p:cNvPr id="21" name="Picture 20" descr="A blue line drawing of a person pointing at a paper&#10;&#10;Description automatically generated">
              <a:extLst>
                <a:ext uri="{FF2B5EF4-FFF2-40B4-BE49-F238E27FC236}">
                  <a16:creationId xmlns:a16="http://schemas.microsoft.com/office/drawing/2014/main" id="{15C24503-CA10-45F9-991B-59BAD5176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2356900" y="5084422"/>
              <a:ext cx="705755" cy="705755"/>
            </a:xfrm>
            <a:prstGeom prst="rect">
              <a:avLst/>
            </a:prstGeom>
          </p:spPr>
        </p:pic>
        <p:pic>
          <p:nvPicPr>
            <p:cNvPr id="23" name="Picture 22" descr="A blue and black chat bubbles&#10;&#10;Description automatically generated">
              <a:extLst>
                <a:ext uri="{FF2B5EF4-FFF2-40B4-BE49-F238E27FC236}">
                  <a16:creationId xmlns:a16="http://schemas.microsoft.com/office/drawing/2014/main" id="{ECDCF7F4-B468-4045-A4CD-1D282B40B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2050175" y="4425651"/>
              <a:ext cx="562090" cy="562090"/>
            </a:xfrm>
            <a:prstGeom prst="rect">
              <a:avLst/>
            </a:prstGeom>
          </p:spPr>
        </p:pic>
        <p:pic>
          <p:nvPicPr>
            <p:cNvPr id="167" name="Picture 4" descr="About Us — C4T">
              <a:hlinkClick r:id="rId22"/>
              <a:extLst>
                <a:ext uri="{FF2B5EF4-FFF2-40B4-BE49-F238E27FC236}">
                  <a16:creationId xmlns:a16="http://schemas.microsoft.com/office/drawing/2014/main" id="{A796F19E-353A-4053-8CCD-5A724704E1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4103" b="93718" l="10000" r="96680">
                          <a14:foregroundMark x1="76400" y1="4103" x2="76400" y2="4103"/>
                          <a14:foregroundMark x1="91720" y1="63333" x2="91720" y2="63333"/>
                          <a14:foregroundMark x1="86760" y1="93718" x2="86760" y2="93718"/>
                          <a14:foregroundMark x1="96680" y1="73462" x2="96680" y2="734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55"/>
            <a:stretch/>
          </p:blipFill>
          <p:spPr bwMode="auto">
            <a:xfrm>
              <a:off x="12440992" y="2235094"/>
              <a:ext cx="519890" cy="426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167" descr="A black background with blue and green letters&#10;&#10;Description automatically generated">
              <a:hlinkClick r:id="rId25"/>
              <a:extLst>
                <a:ext uri="{FF2B5EF4-FFF2-40B4-BE49-F238E27FC236}">
                  <a16:creationId xmlns:a16="http://schemas.microsoft.com/office/drawing/2014/main" id="{F6445F97-D7DA-4BF1-91E7-55E1AAAA7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/>
            <a:srcRect t="-16948" r="81715"/>
            <a:stretch/>
          </p:blipFill>
          <p:spPr>
            <a:xfrm>
              <a:off x="12043351" y="3752870"/>
              <a:ext cx="431393" cy="377810"/>
            </a:xfrm>
            <a:prstGeom prst="rect">
              <a:avLst/>
            </a:prstGeom>
          </p:spPr>
        </p:pic>
      </p:grp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C7D618F9-3C72-4943-ADEC-4D8772E684F6}"/>
              </a:ext>
            </a:extLst>
          </p:cNvPr>
          <p:cNvCxnSpPr>
            <a:cxnSpLocks/>
          </p:cNvCxnSpPr>
          <p:nvPr/>
        </p:nvCxnSpPr>
        <p:spPr>
          <a:xfrm flipH="1">
            <a:off x="1582750" y="6161919"/>
            <a:ext cx="650825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1730EA-CF83-4CE6-8B8D-A295223B7C4C}"/>
              </a:ext>
            </a:extLst>
          </p:cNvPr>
          <p:cNvCxnSpPr>
            <a:cxnSpLocks/>
          </p:cNvCxnSpPr>
          <p:nvPr/>
        </p:nvCxnSpPr>
        <p:spPr>
          <a:xfrm>
            <a:off x="11009520" y="6161919"/>
            <a:ext cx="650825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21FB3018-61F8-4586-8E6B-9393EABDD77F}"/>
              </a:ext>
            </a:extLst>
          </p:cNvPr>
          <p:cNvSpPr txBox="1"/>
          <p:nvPr/>
        </p:nvSpPr>
        <p:spPr>
          <a:xfrm>
            <a:off x="8122940" y="6452498"/>
            <a:ext cx="4908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October 2023; v1.0</a:t>
            </a:r>
            <a:endParaRPr lang="en-US" sz="1400" i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8139B2F-7E2B-40B2-8E38-293743733B05}"/>
              </a:ext>
            </a:extLst>
          </p:cNvPr>
          <p:cNvSpPr txBox="1"/>
          <p:nvPr/>
        </p:nvSpPr>
        <p:spPr>
          <a:xfrm>
            <a:off x="32626" y="216785"/>
            <a:ext cx="2334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83582"/>
                </a:solidFill>
              </a:rPr>
              <a:t>Supporting Organizations</a:t>
            </a:r>
            <a:endParaRPr lang="en-US" sz="1600" i="1" dirty="0">
              <a:solidFill>
                <a:srgbClr val="283582"/>
              </a:solidFill>
            </a:endParaRP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B8EAA17B-9F66-4B1A-9461-1718AEF6F46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8294" y="5169986"/>
            <a:ext cx="961720" cy="582528"/>
          </a:xfrm>
          <a:prstGeom prst="rect">
            <a:avLst/>
          </a:prstGeom>
        </p:spPr>
      </p:pic>
      <p:pic>
        <p:nvPicPr>
          <p:cNvPr id="15" name="Picture 14" descr="A logo with a teddy bear and a maple leaf&#10;&#10;Description automatically generated">
            <a:extLst>
              <a:ext uri="{FF2B5EF4-FFF2-40B4-BE49-F238E27FC236}">
                <a16:creationId xmlns:a16="http://schemas.microsoft.com/office/drawing/2014/main" id="{112A3827-0363-484E-BEA2-44E64E8AE78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0929" y="3971772"/>
            <a:ext cx="1258470" cy="43055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81D90E-B7D4-4A92-AA95-9FB4ACBD8F36}"/>
              </a:ext>
            </a:extLst>
          </p:cNvPr>
          <p:cNvGrpSpPr/>
          <p:nvPr/>
        </p:nvGrpSpPr>
        <p:grpSpPr>
          <a:xfrm>
            <a:off x="7924569" y="2359963"/>
            <a:ext cx="1948915" cy="2854346"/>
            <a:chOff x="8064259" y="2103124"/>
            <a:chExt cx="1501970" cy="2199762"/>
          </a:xfrm>
        </p:grpSpPr>
        <p:pic>
          <p:nvPicPr>
            <p:cNvPr id="109" name="Picture 108" descr="A green and blue logo&#10;&#10;Description automatically generated">
              <a:extLst>
                <a:ext uri="{FF2B5EF4-FFF2-40B4-BE49-F238E27FC236}">
                  <a16:creationId xmlns:a16="http://schemas.microsoft.com/office/drawing/2014/main" id="{FB4586C3-ED03-4D6B-9CAA-7BF0D5B0B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8064259" y="3097782"/>
              <a:ext cx="382908" cy="195208"/>
            </a:xfrm>
            <a:prstGeom prst="rect">
              <a:avLst/>
            </a:prstGeom>
          </p:spPr>
        </p:pic>
        <p:pic>
          <p:nvPicPr>
            <p:cNvPr id="110" name="Picture 109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83E91390-E8F7-41DF-B3F0-145D5C5F5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8981407" y="2257750"/>
              <a:ext cx="484759" cy="327763"/>
            </a:xfrm>
            <a:prstGeom prst="rect">
              <a:avLst/>
            </a:prstGeom>
          </p:spPr>
        </p:pic>
        <p:pic>
          <p:nvPicPr>
            <p:cNvPr id="111" name="Picture 110" descr="A logo with a couple of people in a shield&#10;&#10;Description automatically generated">
              <a:extLst>
                <a:ext uri="{FF2B5EF4-FFF2-40B4-BE49-F238E27FC236}">
                  <a16:creationId xmlns:a16="http://schemas.microsoft.com/office/drawing/2014/main" id="{FDE22F0D-2138-4367-AC3A-C0A4CC9E1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8185112" y="3726857"/>
              <a:ext cx="879213" cy="178645"/>
            </a:xfrm>
            <a:prstGeom prst="rect">
              <a:avLst/>
            </a:prstGeom>
          </p:spPr>
        </p:pic>
        <p:pic>
          <p:nvPicPr>
            <p:cNvPr id="112" name="Picture 111" descr="A group of people in a blue background&#10;&#10;Description automatically generated">
              <a:extLst>
                <a:ext uri="{FF2B5EF4-FFF2-40B4-BE49-F238E27FC236}">
                  <a16:creationId xmlns:a16="http://schemas.microsoft.com/office/drawing/2014/main" id="{B75FE540-9434-433D-825F-16F3087AA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8541535" y="3040740"/>
              <a:ext cx="298419" cy="215141"/>
            </a:xfrm>
            <a:prstGeom prst="rect">
              <a:avLst/>
            </a:prstGeom>
          </p:spPr>
        </p:pic>
        <p:pic>
          <p:nvPicPr>
            <p:cNvPr id="113" name="Picture 112" descr="A close up of a sign&#10;&#10;Description automatically generated">
              <a:extLst>
                <a:ext uri="{FF2B5EF4-FFF2-40B4-BE49-F238E27FC236}">
                  <a16:creationId xmlns:a16="http://schemas.microsoft.com/office/drawing/2014/main" id="{FE497967-9B39-4B7F-AB03-D6900ACF8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8231289" y="3382587"/>
              <a:ext cx="526219" cy="178064"/>
            </a:xfrm>
            <a:prstGeom prst="rect">
              <a:avLst/>
            </a:prstGeom>
          </p:spPr>
        </p:pic>
        <p:pic>
          <p:nvPicPr>
            <p:cNvPr id="114" name="Picture 113" descr="A logo for a hospital&#10;&#10;Description automatically generated">
              <a:extLst>
                <a:ext uri="{FF2B5EF4-FFF2-40B4-BE49-F238E27FC236}">
                  <a16:creationId xmlns:a16="http://schemas.microsoft.com/office/drawing/2014/main" id="{6EC072F9-74FA-4B36-8C73-C627700EC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8110905" y="2599844"/>
              <a:ext cx="680825" cy="340413"/>
            </a:xfrm>
            <a:prstGeom prst="rect">
              <a:avLst/>
            </a:prstGeom>
          </p:spPr>
        </p:pic>
        <p:pic>
          <p:nvPicPr>
            <p:cNvPr id="115" name="Picture 114" descr="A cartoon bear holding an object&#10;&#10;Description automatically generated">
              <a:extLst>
                <a:ext uri="{FF2B5EF4-FFF2-40B4-BE49-F238E27FC236}">
                  <a16:creationId xmlns:a16="http://schemas.microsoft.com/office/drawing/2014/main" id="{FE35CAF7-8167-4937-8FE0-3CA21C703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8521936" y="2264745"/>
              <a:ext cx="442137" cy="299591"/>
            </a:xfrm>
            <a:prstGeom prst="rect">
              <a:avLst/>
            </a:prstGeom>
          </p:spPr>
        </p:pic>
        <p:pic>
          <p:nvPicPr>
            <p:cNvPr id="116" name="Picture 115" descr="A logo with blue letters&#10;&#10;Description automatically generated">
              <a:extLst>
                <a:ext uri="{FF2B5EF4-FFF2-40B4-BE49-F238E27FC236}">
                  <a16:creationId xmlns:a16="http://schemas.microsoft.com/office/drawing/2014/main" id="{03B08332-C976-4745-AA78-FB06C2E02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8872994" y="3393847"/>
              <a:ext cx="454747" cy="157948"/>
            </a:xfrm>
            <a:prstGeom prst="rect">
              <a:avLst/>
            </a:prstGeom>
          </p:spPr>
        </p:pic>
        <p:pic>
          <p:nvPicPr>
            <p:cNvPr id="117" name="Picture 116" descr="A logo for a health services company&#10;&#10;Description automatically generated">
              <a:extLst>
                <a:ext uri="{FF2B5EF4-FFF2-40B4-BE49-F238E27FC236}">
                  <a16:creationId xmlns:a16="http://schemas.microsoft.com/office/drawing/2014/main" id="{FB6E03AB-ABB3-40E4-A2C3-2D05323B5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9231015" y="3711871"/>
              <a:ext cx="209116" cy="237633"/>
            </a:xfrm>
            <a:prstGeom prst="rect">
              <a:avLst/>
            </a:prstGeom>
          </p:spPr>
        </p:pic>
        <p:pic>
          <p:nvPicPr>
            <p:cNvPr id="118" name="Picture 117" descr="A blue and black logo&#10;&#10;Description automatically generated">
              <a:extLst>
                <a:ext uri="{FF2B5EF4-FFF2-40B4-BE49-F238E27FC236}">
                  <a16:creationId xmlns:a16="http://schemas.microsoft.com/office/drawing/2014/main" id="{E2B0E4B5-05B5-423F-8CA5-F2EEA00DD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8286548" y="4166157"/>
              <a:ext cx="434516" cy="130078"/>
            </a:xfrm>
            <a:prstGeom prst="rect">
              <a:avLst/>
            </a:prstGeom>
          </p:spPr>
        </p:pic>
        <p:pic>
          <p:nvPicPr>
            <p:cNvPr id="119" name="Picture 118" descr="A cartoon of a teddy bear&#10;&#10;Description automatically generated">
              <a:extLst>
                <a:ext uri="{FF2B5EF4-FFF2-40B4-BE49-F238E27FC236}">
                  <a16:creationId xmlns:a16="http://schemas.microsoft.com/office/drawing/2014/main" id="{7DC25205-5581-4683-92EE-DB883CA72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8897599" y="4080809"/>
              <a:ext cx="472232" cy="222077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3CE1331F-819E-4162-80CA-3AF194ECB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8079373" y="2103124"/>
              <a:ext cx="864559" cy="102103"/>
            </a:xfrm>
            <a:prstGeom prst="rect">
              <a:avLst/>
            </a:prstGeom>
          </p:spPr>
        </p:pic>
        <p:pic>
          <p:nvPicPr>
            <p:cNvPr id="121" name="Picture 120" descr="A logo with a sun and blue text&#10;&#10;Description automatically generated">
              <a:extLst>
                <a:ext uri="{FF2B5EF4-FFF2-40B4-BE49-F238E27FC236}">
                  <a16:creationId xmlns:a16="http://schemas.microsoft.com/office/drawing/2014/main" id="{B8044B7C-3184-4307-A469-E33AFC2F0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8127602" y="2301840"/>
              <a:ext cx="330752" cy="226543"/>
            </a:xfrm>
            <a:prstGeom prst="rect">
              <a:avLst/>
            </a:prstGeom>
          </p:spPr>
        </p:pic>
        <p:pic>
          <p:nvPicPr>
            <p:cNvPr id="122" name="Picture 121" descr="A purple letter on a black background&#10;&#10;Description automatically generated">
              <a:extLst>
                <a:ext uri="{FF2B5EF4-FFF2-40B4-BE49-F238E27FC236}">
                  <a16:creationId xmlns:a16="http://schemas.microsoft.com/office/drawing/2014/main" id="{B6EC8CD3-B823-492A-9D06-5AD799E9F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9148669" y="2110344"/>
              <a:ext cx="351202" cy="108322"/>
            </a:xfrm>
            <a:prstGeom prst="rect">
              <a:avLst/>
            </a:prstGeom>
          </p:spPr>
        </p:pic>
        <p:pic>
          <p:nvPicPr>
            <p:cNvPr id="123" name="Picture 122" descr="A blue and black logo&#10;&#10;Description automatically generated">
              <a:extLst>
                <a:ext uri="{FF2B5EF4-FFF2-40B4-BE49-F238E27FC236}">
                  <a16:creationId xmlns:a16="http://schemas.microsoft.com/office/drawing/2014/main" id="{81610E1A-7B2B-4609-B6A5-FBB7131FE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8999716" y="2611177"/>
              <a:ext cx="289154" cy="291604"/>
            </a:xfrm>
            <a:prstGeom prst="rect">
              <a:avLst/>
            </a:prstGeom>
          </p:spPr>
        </p:pic>
        <p:pic>
          <p:nvPicPr>
            <p:cNvPr id="125" name="Picture 124" descr="A logo for a children's hospital&#10;&#10;Description automatically generated">
              <a:extLst>
                <a:ext uri="{FF2B5EF4-FFF2-40B4-BE49-F238E27FC236}">
                  <a16:creationId xmlns:a16="http://schemas.microsoft.com/office/drawing/2014/main" id="{A335830B-79CA-4923-B068-2781AFBDB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8932171" y="3012671"/>
              <a:ext cx="634058" cy="263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6739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DCC534FB1C1E43BDFD427A7AD6EC9E" ma:contentTypeVersion="12" ma:contentTypeDescription="Create a new document." ma:contentTypeScope="" ma:versionID="f57a936c6e243c7ecf728f82eff33ebd">
  <xsd:schema xmlns:xsd="http://www.w3.org/2001/XMLSchema" xmlns:xs="http://www.w3.org/2001/XMLSchema" xmlns:p="http://schemas.microsoft.com/office/2006/metadata/properties" xmlns:ns2="6c86be3a-aa0c-4b13-9a12-e38cc92f3c73" xmlns:ns3="e37dc186-0426-4074-885c-db6b12ae3cd6" targetNamespace="http://schemas.microsoft.com/office/2006/metadata/properties" ma:root="true" ma:fieldsID="d3b6bda60113003a0dc0a91b70a6a08e" ns2:_="" ns3:_="">
    <xsd:import namespace="6c86be3a-aa0c-4b13-9a12-e38cc92f3c73"/>
    <xsd:import namespace="e37dc186-0426-4074-885c-db6b12ae3c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6be3a-aa0c-4b13-9a12-e38cc92f3c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ac1645-b86e-4a12-8f0d-b4132805f8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dc186-0426-4074-885c-db6b12ae3c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97ec57b-dc71-45d1-a805-1a5db830989d}" ma:internalName="TaxCatchAll" ma:showField="CatchAllData" ma:web="e37dc186-0426-4074-885c-db6b12ae3c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E5EC3D-5B61-438D-A8F0-FA55FA3896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6be3a-aa0c-4b13-9a12-e38cc92f3c73"/>
    <ds:schemaRef ds:uri="e37dc186-0426-4074-885c-db6b12ae3c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15E8D7-4EBC-418A-A882-C06B0CDBFA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6107</TotalTime>
  <Words>248</Words>
  <Application>Microsoft Office PowerPoint</Application>
  <PresentationFormat>Custom</PresentationFormat>
  <Paragraphs>64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Breanne Stewart</dc:creator>
  <cp:lastModifiedBy>Erin Courtney Hill</cp:lastModifiedBy>
  <cp:revision>81</cp:revision>
  <dcterms:created xsi:type="dcterms:W3CDTF">2022-01-31T21:59:55Z</dcterms:created>
  <dcterms:modified xsi:type="dcterms:W3CDTF">2023-11-08T01:56:11Z</dcterms:modified>
</cp:coreProperties>
</file>